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5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90" r:id="rId2"/>
    <p:sldMasterId id="2147483709" r:id="rId3"/>
    <p:sldMasterId id="2147483721" r:id="rId4"/>
    <p:sldMasterId id="2147483733" r:id="rId5"/>
    <p:sldMasterId id="2147483772" r:id="rId6"/>
    <p:sldMasterId id="2147483748" r:id="rId7"/>
    <p:sldMasterId id="2147483759" r:id="rId8"/>
  </p:sldMasterIdLst>
  <p:notesMasterIdLst>
    <p:notesMasterId r:id="rId28"/>
  </p:notesMasterIdLst>
  <p:handoutMasterIdLst>
    <p:handoutMasterId r:id="rId29"/>
  </p:handoutMasterIdLst>
  <p:sldIdLst>
    <p:sldId id="258" r:id="rId9"/>
    <p:sldId id="259" r:id="rId10"/>
    <p:sldId id="260" r:id="rId11"/>
    <p:sldId id="307" r:id="rId12"/>
    <p:sldId id="299" r:id="rId13"/>
    <p:sldId id="285" r:id="rId14"/>
    <p:sldId id="310" r:id="rId15"/>
    <p:sldId id="309" r:id="rId16"/>
    <p:sldId id="286" r:id="rId17"/>
    <p:sldId id="294" r:id="rId18"/>
    <p:sldId id="308" r:id="rId19"/>
    <p:sldId id="297" r:id="rId20"/>
    <p:sldId id="292" r:id="rId21"/>
    <p:sldId id="287" r:id="rId22"/>
    <p:sldId id="293" r:id="rId23"/>
    <p:sldId id="305" r:id="rId24"/>
    <p:sldId id="303" r:id="rId25"/>
    <p:sldId id="306" r:id="rId26"/>
    <p:sldId id="289" r:id="rId27"/>
  </p:sldIdLst>
  <p:sldSz cx="12192000" cy="6858000"/>
  <p:notesSz cx="6858000" cy="9144000"/>
  <p:embeddedFontLst>
    <p:embeddedFont>
      <p:font typeface="Super Grotesk Offc Pro" panose="020B0504020101020102" pitchFamily="34" charset="0"/>
      <p:regular r:id="rId30"/>
    </p:embeddedFont>
  </p:embeddedFontLst>
  <p:custDataLst>
    <p:tags r:id="rId31"/>
  </p:custData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388" autoAdjust="0"/>
  </p:normalViewPr>
  <p:slideViewPr>
    <p:cSldViewPr showGuides="1">
      <p:cViewPr varScale="1">
        <p:scale>
          <a:sx n="101" d="100"/>
          <a:sy n="101" d="100"/>
        </p:scale>
        <p:origin x="114" y="6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37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AppData\Roaming\Microsoft\Excel\Worksheet%20in%20Business%20Case_V3%20(version%201).xlsb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AppData\Roaming\Microsoft\Excel\Worksheet%20in%20Business%20Case_V3%20(version%201).xlsb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Desktop\projects\FarmCase\Worksheet%20in%20Business%20Case_V3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AppData\Roaming\Microsoft\Excel\Worksheet%20in%20Business%20Case_V3%20(version%201).xlsb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AppData\Roaming\Microsoft\Excel\Worksheet%20in%20Business%20Case_V3%20(version%201).xlsb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AppData\Roaming\Microsoft\Excel\Worksheet%20in%20Business%20Case_V3%20(version%201).xlsb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.dou\AppData\Roaming\Microsoft\Excel\Worksheet%20in%20Business%20Case_V3%20(version%201).xlsb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Daily</a:t>
            </a:r>
            <a:r>
              <a:rPr lang="sv-SE" baseline="0"/>
              <a:t> Gross Booking</a:t>
            </a:r>
            <a:endParaRPr lang="sv-SE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barChart>
        <c:barDir val="col"/>
        <c:grouping val="clustered"/>
        <c:varyColors val="0"/>
        <c:ser>
          <c:idx val="13"/>
          <c:order val="13"/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6A00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00-43E0-AB79-1939EE138E94}"/>
              </c:ext>
            </c:extLst>
          </c:dPt>
          <c:dPt>
            <c:idx val="1"/>
            <c:invertIfNegative val="0"/>
            <c:bubble3D val="0"/>
            <c:spPr>
              <a:solidFill>
                <a:srgbClr val="00B67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00-43E0-AB79-1939EE138E9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500-43E0-AB79-1939EE138E94}"/>
              </c:ext>
            </c:extLst>
          </c:dPt>
          <c:dPt>
            <c:idx val="3"/>
            <c:invertIfNegative val="0"/>
            <c:bubble3D val="0"/>
            <c:spPr>
              <a:solidFill>
                <a:srgbClr val="00B67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500-43E0-AB79-1939EE138E94}"/>
              </c:ext>
            </c:extLst>
          </c:dPt>
          <c:cat>
            <c:strRef>
              <c:f>'Daily Gross Bookings'!$E$3:$H$3</c:f>
              <c:strCache>
                <c:ptCount val="4"/>
                <c:pt idx="0">
                  <c:v>30min before</c:v>
                </c:pt>
                <c:pt idx="1">
                  <c:v>5min before</c:v>
                </c:pt>
                <c:pt idx="2">
                  <c:v>30min</c:v>
                </c:pt>
                <c:pt idx="3">
                  <c:v>5min</c:v>
                </c:pt>
              </c:strCache>
            </c:strRef>
          </c:cat>
          <c:val>
            <c:numRef>
              <c:f>'Daily Gross Bookings'!$E$17:$H$17</c:f>
              <c:numCache>
                <c:formatCode>General</c:formatCode>
                <c:ptCount val="4"/>
                <c:pt idx="0">
                  <c:v>3534027.3571428573</c:v>
                </c:pt>
                <c:pt idx="1">
                  <c:v>3502675.2857142859</c:v>
                </c:pt>
                <c:pt idx="2">
                  <c:v>3298912.5</c:v>
                </c:pt>
                <c:pt idx="3">
                  <c:v>3467921.25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500-43E0-AB79-1939EE138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6120720"/>
        <c:axId val="44612111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'Daily Gross Bookings'!$E$3:$H$3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'Daily Gross Bookings'!$E$4:$H$4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6500-43E0-AB79-1939EE138E94}"/>
                  </c:ext>
                </c:extLst>
              </c15:ser>
            </c15:filteredBarSeries>
            <c15:filteredBarSeries>
              <c15:ser>
                <c:idx val="1"/>
                <c:order val="1"/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Bookings'!$E$5:$H$5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A-6500-43E0-AB79-1939EE138E94}"/>
                  </c:ext>
                </c:extLst>
              </c15:ser>
            </c15:filteredBarSeries>
            <c15:filteredBarSeries>
              <c15:ser>
                <c:idx val="2"/>
                <c:order val="2"/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Bookings'!$E$6:$H$6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B-6500-43E0-AB79-1939EE138E94}"/>
                  </c:ext>
                </c:extLst>
              </c15:ser>
            </c15:filteredBarSeries>
            <c15:filteredBarSeries>
              <c15:ser>
                <c:idx val="3"/>
                <c:order val="3"/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Bookings'!$E$7:$H$7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C-6500-43E0-AB79-1939EE138E94}"/>
                  </c:ext>
                </c:extLst>
              </c15:ser>
            </c15:filteredBarSeries>
            <c15:filteredBarSeries>
              <c15:ser>
                <c:idx val="4"/>
                <c:order val="4"/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Bookings'!$E$8:$H$8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D-6500-43E0-AB79-1939EE138E94}"/>
                  </c:ext>
                </c:extLst>
              </c15:ser>
            </c15:filteredBarSeries>
            <c15:filteredBarSeries>
              <c15:ser>
                <c:idx val="5"/>
                <c:order val="5"/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Bookings'!$E$9:$H$9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E-6500-43E0-AB79-1939EE138E94}"/>
                  </c:ext>
                </c:extLst>
              </c15:ser>
            </c15:filteredBarSeries>
            <c15:filteredBarSeries>
              <c15:ser>
                <c:idx val="6"/>
                <c:order val="6"/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Bookings'!$E$10:$H$10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F-6500-43E0-AB79-1939EE138E94}"/>
                  </c:ext>
                </c:extLst>
              </c15:ser>
            </c15:filteredBarSeries>
            <c15:filteredBarSeries>
              <c15:ser>
                <c:idx val="7"/>
                <c:order val="7"/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Bookings'!$E$11:$H$11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0-6500-43E0-AB79-1939EE138E94}"/>
                  </c:ext>
                </c:extLst>
              </c15:ser>
            </c15:filteredBarSeries>
            <c15:filteredBarSeries>
              <c15:ser>
                <c:idx val="8"/>
                <c:order val="8"/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Bookings'!$E$12:$H$12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1-6500-43E0-AB79-1939EE138E94}"/>
                  </c:ext>
                </c:extLst>
              </c15:ser>
            </c15:filteredBarSeries>
            <c15:filteredBarSeries>
              <c15:ser>
                <c:idx val="9"/>
                <c:order val="9"/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Bookings'!$E$13:$H$13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2-6500-43E0-AB79-1939EE138E94}"/>
                  </c:ext>
                </c:extLst>
              </c15:ser>
            </c15:filteredBarSeries>
            <c15:filteredBarSeries>
              <c15:ser>
                <c:idx val="10"/>
                <c:order val="10"/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Bookings'!$E$14:$H$14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3-6500-43E0-AB79-1939EE138E94}"/>
                  </c:ext>
                </c:extLst>
              </c15:ser>
            </c15:filteredBarSeries>
            <c15:filteredBarSeries>
              <c15:ser>
                <c:idx val="11"/>
                <c:order val="11"/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Bookings'!$E$15:$H$15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4-6500-43E0-AB79-1939EE138E94}"/>
                  </c:ext>
                </c:extLst>
              </c15:ser>
            </c15:filteredBarSeries>
            <c15:filteredBarSeries>
              <c15:ser>
                <c:idx val="12"/>
                <c:order val="12"/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Gross Bookings'!$E$16:$H$16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5-6500-43E0-AB79-1939EE138E94}"/>
                  </c:ext>
                </c:extLst>
              </c15:ser>
            </c15:filteredBarSeries>
          </c:ext>
        </c:extLst>
      </c:barChart>
      <c:catAx>
        <c:axId val="44612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46121112"/>
        <c:crosses val="autoZero"/>
        <c:auto val="1"/>
        <c:lblAlgn val="ctr"/>
        <c:lblOffset val="100"/>
        <c:noMultiLvlLbl val="0"/>
      </c:catAx>
      <c:valAx>
        <c:axId val="44612111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46120720"/>
        <c:crosses val="autoZero"/>
        <c:crossBetween val="between"/>
        <c:dispUnits>
          <c:builtInUnit val="million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dirty="0" smtClean="0"/>
              <a:t>Episode difficulty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'Episode Difficulty'!$C$2:$C$3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'Episode Difficulty'!$B$4:$B$33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'Episode Difficulty'!$C$4:$C$33</c:f>
              <c:numCache>
                <c:formatCode>General</c:formatCode>
                <c:ptCount val="30"/>
                <c:pt idx="0">
                  <c:v>12.78</c:v>
                </c:pt>
                <c:pt idx="1">
                  <c:v>33.770000000000003</c:v>
                </c:pt>
                <c:pt idx="2">
                  <c:v>54.4</c:v>
                </c:pt>
                <c:pt idx="3">
                  <c:v>72.55</c:v>
                </c:pt>
                <c:pt idx="4">
                  <c:v>115.74</c:v>
                </c:pt>
                <c:pt idx="5">
                  <c:v>156.66999999999999</c:v>
                </c:pt>
                <c:pt idx="6">
                  <c:v>116.8</c:v>
                </c:pt>
                <c:pt idx="7">
                  <c:v>229.29</c:v>
                </c:pt>
                <c:pt idx="8">
                  <c:v>271.79000000000002</c:v>
                </c:pt>
                <c:pt idx="9">
                  <c:v>206.82</c:v>
                </c:pt>
                <c:pt idx="10">
                  <c:v>202.68</c:v>
                </c:pt>
                <c:pt idx="11">
                  <c:v>170.06</c:v>
                </c:pt>
                <c:pt idx="12">
                  <c:v>190.6</c:v>
                </c:pt>
                <c:pt idx="13">
                  <c:v>118.28</c:v>
                </c:pt>
                <c:pt idx="14">
                  <c:v>144.41</c:v>
                </c:pt>
                <c:pt idx="15">
                  <c:v>109.99</c:v>
                </c:pt>
                <c:pt idx="16">
                  <c:v>164.33</c:v>
                </c:pt>
                <c:pt idx="17">
                  <c:v>174.46</c:v>
                </c:pt>
                <c:pt idx="18">
                  <c:v>170.27</c:v>
                </c:pt>
                <c:pt idx="19">
                  <c:v>108.56</c:v>
                </c:pt>
                <c:pt idx="20">
                  <c:v>147.6</c:v>
                </c:pt>
                <c:pt idx="21">
                  <c:v>117.39</c:v>
                </c:pt>
                <c:pt idx="22">
                  <c:v>134.88</c:v>
                </c:pt>
                <c:pt idx="23">
                  <c:v>270.39999999999998</c:v>
                </c:pt>
                <c:pt idx="24">
                  <c:v>201.3</c:v>
                </c:pt>
                <c:pt idx="25">
                  <c:v>217.54</c:v>
                </c:pt>
                <c:pt idx="26">
                  <c:v>220.82</c:v>
                </c:pt>
                <c:pt idx="27">
                  <c:v>208.69</c:v>
                </c:pt>
                <c:pt idx="28">
                  <c:v>223.65</c:v>
                </c:pt>
                <c:pt idx="29">
                  <c:v>232.66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52-46DB-B932-323EABCCA829}"/>
            </c:ext>
          </c:extLst>
        </c:ser>
        <c:ser>
          <c:idx val="1"/>
          <c:order val="1"/>
          <c:tx>
            <c:strRef>
              <c:f>'Episode Difficulty'!$D$2:$D$3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'Episode Difficulty'!$B$4:$B$33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cat>
          <c:val>
            <c:numRef>
              <c:f>'Episode Difficulty'!$D$4:$D$33</c:f>
              <c:numCache>
                <c:formatCode>General</c:formatCode>
                <c:ptCount val="30"/>
                <c:pt idx="0">
                  <c:v>12.83</c:v>
                </c:pt>
                <c:pt idx="1">
                  <c:v>34.64</c:v>
                </c:pt>
                <c:pt idx="2">
                  <c:v>57.04</c:v>
                </c:pt>
                <c:pt idx="3">
                  <c:v>76.84</c:v>
                </c:pt>
                <c:pt idx="4">
                  <c:v>124.58</c:v>
                </c:pt>
                <c:pt idx="5">
                  <c:v>174.29</c:v>
                </c:pt>
                <c:pt idx="6">
                  <c:v>128.57</c:v>
                </c:pt>
                <c:pt idx="7">
                  <c:v>260.22000000000003</c:v>
                </c:pt>
                <c:pt idx="8">
                  <c:v>312.10000000000002</c:v>
                </c:pt>
                <c:pt idx="9">
                  <c:v>242.33</c:v>
                </c:pt>
                <c:pt idx="10">
                  <c:v>236.81</c:v>
                </c:pt>
                <c:pt idx="11">
                  <c:v>195.8</c:v>
                </c:pt>
                <c:pt idx="12">
                  <c:v>226.29</c:v>
                </c:pt>
                <c:pt idx="13">
                  <c:v>139.71</c:v>
                </c:pt>
                <c:pt idx="14">
                  <c:v>177.19</c:v>
                </c:pt>
                <c:pt idx="15">
                  <c:v>125.94</c:v>
                </c:pt>
                <c:pt idx="16">
                  <c:v>191.06</c:v>
                </c:pt>
                <c:pt idx="17">
                  <c:v>204.64</c:v>
                </c:pt>
                <c:pt idx="18">
                  <c:v>199.21</c:v>
                </c:pt>
                <c:pt idx="19">
                  <c:v>122.5</c:v>
                </c:pt>
                <c:pt idx="20">
                  <c:v>174.31</c:v>
                </c:pt>
                <c:pt idx="21">
                  <c:v>134.61000000000001</c:v>
                </c:pt>
                <c:pt idx="22">
                  <c:v>160.30000000000001</c:v>
                </c:pt>
                <c:pt idx="23">
                  <c:v>320.5</c:v>
                </c:pt>
                <c:pt idx="24">
                  <c:v>250.68</c:v>
                </c:pt>
                <c:pt idx="25">
                  <c:v>258.57</c:v>
                </c:pt>
                <c:pt idx="26">
                  <c:v>261.14999999999998</c:v>
                </c:pt>
                <c:pt idx="27">
                  <c:v>254.77</c:v>
                </c:pt>
                <c:pt idx="28">
                  <c:v>273.38</c:v>
                </c:pt>
                <c:pt idx="29">
                  <c:v>275.3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52-46DB-B932-323EABCCA8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8930192"/>
        <c:axId val="358928232"/>
      </c:lineChart>
      <c:catAx>
        <c:axId val="358930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58928232"/>
        <c:crosses val="autoZero"/>
        <c:auto val="1"/>
        <c:lblAlgn val="ctr"/>
        <c:lblOffset val="100"/>
        <c:noMultiLvlLbl val="0"/>
      </c:catAx>
      <c:valAx>
        <c:axId val="358928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58930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dirty="0" smtClean="0"/>
              <a:t>Daily</a:t>
            </a:r>
            <a:r>
              <a:rPr lang="sv-SE" baseline="0" dirty="0" smtClean="0"/>
              <a:t> game ends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'Game Ends for Payers'!$B$18:$B$44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'Game Ends for Payers'!$C$18:$C$44</c:f>
              <c:numCache>
                <c:formatCode>General</c:formatCode>
                <c:ptCount val="27"/>
                <c:pt idx="0">
                  <c:v>69686951</c:v>
                </c:pt>
                <c:pt idx="1">
                  <c:v>70168391</c:v>
                </c:pt>
                <c:pt idx="2">
                  <c:v>74448146</c:v>
                </c:pt>
                <c:pt idx="3">
                  <c:v>67425930</c:v>
                </c:pt>
                <c:pt idx="4">
                  <c:v>63169206</c:v>
                </c:pt>
                <c:pt idx="5">
                  <c:v>61283140</c:v>
                </c:pt>
                <c:pt idx="6">
                  <c:v>61441710</c:v>
                </c:pt>
                <c:pt idx="7">
                  <c:v>58680951</c:v>
                </c:pt>
                <c:pt idx="8">
                  <c:v>57781178</c:v>
                </c:pt>
                <c:pt idx="9">
                  <c:v>62037152</c:v>
                </c:pt>
                <c:pt idx="10">
                  <c:v>61819920</c:v>
                </c:pt>
                <c:pt idx="11">
                  <c:v>62060501</c:v>
                </c:pt>
                <c:pt idx="12">
                  <c:v>61644174</c:v>
                </c:pt>
                <c:pt idx="13">
                  <c:v>59826337</c:v>
                </c:pt>
                <c:pt idx="14">
                  <c:v>57217037</c:v>
                </c:pt>
                <c:pt idx="15">
                  <c:v>57401185</c:v>
                </c:pt>
                <c:pt idx="16">
                  <c:v>61914231</c:v>
                </c:pt>
                <c:pt idx="17">
                  <c:v>60157530</c:v>
                </c:pt>
                <c:pt idx="18">
                  <c:v>58875740</c:v>
                </c:pt>
                <c:pt idx="19">
                  <c:v>57031370</c:v>
                </c:pt>
                <c:pt idx="20">
                  <c:v>55372421</c:v>
                </c:pt>
                <c:pt idx="21">
                  <c:v>54139186</c:v>
                </c:pt>
                <c:pt idx="22">
                  <c:v>52732992</c:v>
                </c:pt>
                <c:pt idx="23">
                  <c:v>57882221</c:v>
                </c:pt>
                <c:pt idx="24">
                  <c:v>57471678</c:v>
                </c:pt>
                <c:pt idx="25">
                  <c:v>57408085</c:v>
                </c:pt>
                <c:pt idx="26">
                  <c:v>56368997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86-46DE-BE5D-25003644D94B}"/>
            </c:ext>
          </c:extLst>
        </c:ser>
        <c:ser>
          <c:idx val="1"/>
          <c:order val="1"/>
          <c:tx>
            <c:v>Group 5 minutes</c:v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'Game Ends for Payers'!$B$18:$B$44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</c:numCache>
            </c:numRef>
          </c:cat>
          <c:val>
            <c:numRef>
              <c:f>'Game Ends for Payers'!$D$18:$D$44</c:f>
              <c:numCache>
                <c:formatCode>General</c:formatCode>
                <c:ptCount val="27"/>
                <c:pt idx="0">
                  <c:v>76841355</c:v>
                </c:pt>
                <c:pt idx="1">
                  <c:v>84854689</c:v>
                </c:pt>
                <c:pt idx="2">
                  <c:v>89812827</c:v>
                </c:pt>
                <c:pt idx="3">
                  <c:v>83986640</c:v>
                </c:pt>
                <c:pt idx="4">
                  <c:v>82028237</c:v>
                </c:pt>
                <c:pt idx="5">
                  <c:v>84254635</c:v>
                </c:pt>
                <c:pt idx="6">
                  <c:v>85338659</c:v>
                </c:pt>
                <c:pt idx="7">
                  <c:v>81690244</c:v>
                </c:pt>
                <c:pt idx="8">
                  <c:v>80956381</c:v>
                </c:pt>
                <c:pt idx="9">
                  <c:v>87678132</c:v>
                </c:pt>
                <c:pt idx="10">
                  <c:v>86972551</c:v>
                </c:pt>
                <c:pt idx="11">
                  <c:v>86895576</c:v>
                </c:pt>
                <c:pt idx="12">
                  <c:v>86434858</c:v>
                </c:pt>
                <c:pt idx="13">
                  <c:v>83467764</c:v>
                </c:pt>
                <c:pt idx="14">
                  <c:v>79637253</c:v>
                </c:pt>
                <c:pt idx="15">
                  <c:v>80603360</c:v>
                </c:pt>
                <c:pt idx="16">
                  <c:v>88033713</c:v>
                </c:pt>
                <c:pt idx="17">
                  <c:v>84999444</c:v>
                </c:pt>
                <c:pt idx="18">
                  <c:v>82181929</c:v>
                </c:pt>
                <c:pt idx="19">
                  <c:v>79234280</c:v>
                </c:pt>
                <c:pt idx="20">
                  <c:v>76654615</c:v>
                </c:pt>
                <c:pt idx="21">
                  <c:v>74826478</c:v>
                </c:pt>
                <c:pt idx="22">
                  <c:v>73727383</c:v>
                </c:pt>
                <c:pt idx="23">
                  <c:v>81956651</c:v>
                </c:pt>
                <c:pt idx="24">
                  <c:v>80553312</c:v>
                </c:pt>
                <c:pt idx="25">
                  <c:v>80331444</c:v>
                </c:pt>
                <c:pt idx="26">
                  <c:v>78537500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86-46DE-BE5D-25003644D9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8928624"/>
        <c:axId val="358927448"/>
      </c:lineChart>
      <c:catAx>
        <c:axId val="358928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58927448"/>
        <c:crosses val="autoZero"/>
        <c:auto val="1"/>
        <c:lblAlgn val="ctr"/>
        <c:lblOffset val="100"/>
        <c:noMultiLvlLbl val="0"/>
      </c:catAx>
      <c:valAx>
        <c:axId val="358927448"/>
        <c:scaling>
          <c:orientation val="minMax"/>
          <c:min val="4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58928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dirty="0" smtClean="0"/>
              <a:t>2DR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'2DR'!$C$2:$C$3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'2DR'!$B$4:$B$29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  <c:extLst/>
            </c:numRef>
          </c:cat>
          <c:val>
            <c:numRef>
              <c:f>'2DR'!$C$4:$C$29</c:f>
              <c:numCache>
                <c:formatCode>0.00%</c:formatCode>
                <c:ptCount val="25"/>
                <c:pt idx="0">
                  <c:v>0.33500000000000002</c:v>
                </c:pt>
                <c:pt idx="1">
                  <c:v>0.32300000000000001</c:v>
                </c:pt>
                <c:pt idx="2">
                  <c:v>0.34499999999999997</c:v>
                </c:pt>
                <c:pt idx="3">
                  <c:v>0.34200000000000003</c:v>
                </c:pt>
                <c:pt idx="4">
                  <c:v>0.32100000000000001</c:v>
                </c:pt>
                <c:pt idx="5">
                  <c:v>0.31900000000000001</c:v>
                </c:pt>
                <c:pt idx="6">
                  <c:v>0.312</c:v>
                </c:pt>
                <c:pt idx="7">
                  <c:v>0.315</c:v>
                </c:pt>
                <c:pt idx="8">
                  <c:v>0.30499999999999999</c:v>
                </c:pt>
                <c:pt idx="9">
                  <c:v>0.31900000000000001</c:v>
                </c:pt>
                <c:pt idx="10">
                  <c:v>0.32</c:v>
                </c:pt>
                <c:pt idx="11">
                  <c:v>0.32</c:v>
                </c:pt>
                <c:pt idx="12">
                  <c:v>0.315</c:v>
                </c:pt>
                <c:pt idx="13">
                  <c:v>0.308</c:v>
                </c:pt>
                <c:pt idx="14">
                  <c:v>0.317</c:v>
                </c:pt>
                <c:pt idx="15">
                  <c:v>0.30599999999999999</c:v>
                </c:pt>
                <c:pt idx="16">
                  <c:v>0.32</c:v>
                </c:pt>
                <c:pt idx="17">
                  <c:v>0.317</c:v>
                </c:pt>
                <c:pt idx="18">
                  <c:v>0.317</c:v>
                </c:pt>
                <c:pt idx="19">
                  <c:v>0.311</c:v>
                </c:pt>
                <c:pt idx="20">
                  <c:v>0.3</c:v>
                </c:pt>
                <c:pt idx="21">
                  <c:v>0.309</c:v>
                </c:pt>
                <c:pt idx="22">
                  <c:v>0.30099999999999999</c:v>
                </c:pt>
                <c:pt idx="23">
                  <c:v>0.312</c:v>
                </c:pt>
                <c:pt idx="24">
                  <c:v>0.309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B986-4308-AA32-4E49E838C847}"/>
            </c:ext>
          </c:extLst>
        </c:ser>
        <c:ser>
          <c:idx val="1"/>
          <c:order val="1"/>
          <c:tx>
            <c:strRef>
              <c:f>'2DR'!$D$2:$D$3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'2DR'!$B$4:$B$29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  <c:extLst/>
            </c:numRef>
          </c:cat>
          <c:val>
            <c:numRef>
              <c:f>'2DR'!$D$4:$D$29</c:f>
              <c:numCache>
                <c:formatCode>0.00%</c:formatCode>
                <c:ptCount val="25"/>
                <c:pt idx="0">
                  <c:v>0.33700000000000002</c:v>
                </c:pt>
                <c:pt idx="1">
                  <c:v>0.32500000000000001</c:v>
                </c:pt>
                <c:pt idx="2">
                  <c:v>0.34699999999999998</c:v>
                </c:pt>
                <c:pt idx="3">
                  <c:v>0.34499999999999997</c:v>
                </c:pt>
                <c:pt idx="4">
                  <c:v>0.32500000000000001</c:v>
                </c:pt>
                <c:pt idx="5">
                  <c:v>0.32300000000000001</c:v>
                </c:pt>
                <c:pt idx="6">
                  <c:v>0.315</c:v>
                </c:pt>
                <c:pt idx="7">
                  <c:v>0.31900000000000001</c:v>
                </c:pt>
                <c:pt idx="8">
                  <c:v>0.31</c:v>
                </c:pt>
                <c:pt idx="9">
                  <c:v>0.32200000000000001</c:v>
                </c:pt>
                <c:pt idx="10">
                  <c:v>0.32300000000000001</c:v>
                </c:pt>
                <c:pt idx="11">
                  <c:v>0.32300000000000001</c:v>
                </c:pt>
                <c:pt idx="12">
                  <c:v>0.318</c:v>
                </c:pt>
                <c:pt idx="13">
                  <c:v>0.312</c:v>
                </c:pt>
                <c:pt idx="14">
                  <c:v>0.31900000000000001</c:v>
                </c:pt>
                <c:pt idx="15">
                  <c:v>0.309</c:v>
                </c:pt>
                <c:pt idx="16">
                  <c:v>0.32200000000000001</c:v>
                </c:pt>
                <c:pt idx="17">
                  <c:v>0.32</c:v>
                </c:pt>
                <c:pt idx="18">
                  <c:v>0.32</c:v>
                </c:pt>
                <c:pt idx="19">
                  <c:v>0.315</c:v>
                </c:pt>
                <c:pt idx="20">
                  <c:v>0.30299999999999999</c:v>
                </c:pt>
                <c:pt idx="21">
                  <c:v>0.312</c:v>
                </c:pt>
                <c:pt idx="22">
                  <c:v>0.30399999999999999</c:v>
                </c:pt>
                <c:pt idx="23">
                  <c:v>0.315</c:v>
                </c:pt>
                <c:pt idx="24">
                  <c:v>0.314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B986-4308-AA32-4E49E838C8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8925488"/>
        <c:axId val="358929800"/>
      </c:lineChart>
      <c:catAx>
        <c:axId val="358925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58929800"/>
        <c:crosses val="autoZero"/>
        <c:auto val="1"/>
        <c:lblAlgn val="ctr"/>
        <c:lblOffset val="100"/>
        <c:noMultiLvlLbl val="0"/>
      </c:catAx>
      <c:valAx>
        <c:axId val="358929800"/>
        <c:scaling>
          <c:orientation val="minMax"/>
          <c:min val="0.29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58925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dirty="0" smtClean="0"/>
              <a:t>14 days Progression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'14 Days Progression'!$C$2:$C$3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'14 Days Progression'!$B$4:$B$103</c:f>
              <c:numCache>
                <c:formatCode>General</c:formatCode>
                <c:ptCount val="1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</c:numCache>
            </c:numRef>
          </c:cat>
          <c:val>
            <c:numRef>
              <c:f>'14 Days Progression'!$C$4:$C$103</c:f>
              <c:numCache>
                <c:formatCode>General</c:formatCode>
                <c:ptCount val="100"/>
                <c:pt idx="0">
                  <c:v>7748652</c:v>
                </c:pt>
                <c:pt idx="1">
                  <c:v>7347091</c:v>
                </c:pt>
                <c:pt idx="2">
                  <c:v>6519294</c:v>
                </c:pt>
                <c:pt idx="3">
                  <c:v>6059921</c:v>
                </c:pt>
                <c:pt idx="4">
                  <c:v>5727479</c:v>
                </c:pt>
                <c:pt idx="5">
                  <c:v>5528825</c:v>
                </c:pt>
                <c:pt idx="6">
                  <c:v>5333143</c:v>
                </c:pt>
                <c:pt idx="7">
                  <c:v>5205986</c:v>
                </c:pt>
                <c:pt idx="8">
                  <c:v>5002510</c:v>
                </c:pt>
                <c:pt idx="9">
                  <c:v>4881597</c:v>
                </c:pt>
                <c:pt idx="10">
                  <c:v>4681310</c:v>
                </c:pt>
                <c:pt idx="11">
                  <c:v>4572148</c:v>
                </c:pt>
                <c:pt idx="12">
                  <c:v>4446331</c:v>
                </c:pt>
                <c:pt idx="13">
                  <c:v>4310381</c:v>
                </c:pt>
                <c:pt idx="14">
                  <c:v>4179974</c:v>
                </c:pt>
                <c:pt idx="15">
                  <c:v>4039707</c:v>
                </c:pt>
                <c:pt idx="16">
                  <c:v>3835659</c:v>
                </c:pt>
                <c:pt idx="17">
                  <c:v>3762436</c:v>
                </c:pt>
                <c:pt idx="18">
                  <c:v>3650639</c:v>
                </c:pt>
                <c:pt idx="19">
                  <c:v>3560938</c:v>
                </c:pt>
                <c:pt idx="20">
                  <c:v>3425990</c:v>
                </c:pt>
                <c:pt idx="21">
                  <c:v>3331310</c:v>
                </c:pt>
                <c:pt idx="22">
                  <c:v>3236153</c:v>
                </c:pt>
                <c:pt idx="23">
                  <c:v>3149018</c:v>
                </c:pt>
                <c:pt idx="24">
                  <c:v>3018898</c:v>
                </c:pt>
                <c:pt idx="25">
                  <c:v>2896177</c:v>
                </c:pt>
                <c:pt idx="26">
                  <c:v>2758912</c:v>
                </c:pt>
                <c:pt idx="27">
                  <c:v>2732763</c:v>
                </c:pt>
                <c:pt idx="28">
                  <c:v>2678547</c:v>
                </c:pt>
                <c:pt idx="29">
                  <c:v>2630958</c:v>
                </c:pt>
                <c:pt idx="30">
                  <c:v>2595700</c:v>
                </c:pt>
                <c:pt idx="31">
                  <c:v>2546702</c:v>
                </c:pt>
                <c:pt idx="32">
                  <c:v>2477205</c:v>
                </c:pt>
                <c:pt idx="33">
                  <c:v>2410857</c:v>
                </c:pt>
                <c:pt idx="34">
                  <c:v>2366875</c:v>
                </c:pt>
                <c:pt idx="35">
                  <c:v>2338452</c:v>
                </c:pt>
                <c:pt idx="36">
                  <c:v>2208923</c:v>
                </c:pt>
                <c:pt idx="37">
                  <c:v>2083535</c:v>
                </c:pt>
                <c:pt idx="38">
                  <c:v>1972593</c:v>
                </c:pt>
                <c:pt idx="39">
                  <c:v>1932621</c:v>
                </c:pt>
                <c:pt idx="40">
                  <c:v>1913376</c:v>
                </c:pt>
                <c:pt idx="41">
                  <c:v>1726454</c:v>
                </c:pt>
                <c:pt idx="42">
                  <c:v>1703944</c:v>
                </c:pt>
                <c:pt idx="43">
                  <c:v>1683599</c:v>
                </c:pt>
                <c:pt idx="44">
                  <c:v>1664293</c:v>
                </c:pt>
                <c:pt idx="45">
                  <c:v>1548695</c:v>
                </c:pt>
                <c:pt idx="46">
                  <c:v>1509188</c:v>
                </c:pt>
                <c:pt idx="47">
                  <c:v>1493441</c:v>
                </c:pt>
                <c:pt idx="48">
                  <c:v>1319009</c:v>
                </c:pt>
                <c:pt idx="49">
                  <c:v>1292394</c:v>
                </c:pt>
                <c:pt idx="50">
                  <c:v>1268025</c:v>
                </c:pt>
                <c:pt idx="51">
                  <c:v>1240096</c:v>
                </c:pt>
                <c:pt idx="52">
                  <c:v>1154099</c:v>
                </c:pt>
                <c:pt idx="53">
                  <c:v>1124062</c:v>
                </c:pt>
                <c:pt idx="54">
                  <c:v>1096406</c:v>
                </c:pt>
                <c:pt idx="55">
                  <c:v>1053642</c:v>
                </c:pt>
                <c:pt idx="56">
                  <c:v>886120.5</c:v>
                </c:pt>
                <c:pt idx="57">
                  <c:v>866889.6</c:v>
                </c:pt>
                <c:pt idx="58">
                  <c:v>850559.3</c:v>
                </c:pt>
                <c:pt idx="59">
                  <c:v>831256.4</c:v>
                </c:pt>
                <c:pt idx="60">
                  <c:v>802955.9</c:v>
                </c:pt>
                <c:pt idx="61">
                  <c:v>759449.5</c:v>
                </c:pt>
                <c:pt idx="62">
                  <c:v>664199.4</c:v>
                </c:pt>
                <c:pt idx="63">
                  <c:v>597750.6</c:v>
                </c:pt>
                <c:pt idx="64">
                  <c:v>566070.30000000005</c:v>
                </c:pt>
                <c:pt idx="65">
                  <c:v>524297</c:v>
                </c:pt>
                <c:pt idx="66">
                  <c:v>489225.9</c:v>
                </c:pt>
                <c:pt idx="67">
                  <c:v>472488.5</c:v>
                </c:pt>
                <c:pt idx="68">
                  <c:v>417689.3</c:v>
                </c:pt>
                <c:pt idx="69">
                  <c:v>405953.3</c:v>
                </c:pt>
                <c:pt idx="70">
                  <c:v>383764</c:v>
                </c:pt>
                <c:pt idx="71">
                  <c:v>308447.5</c:v>
                </c:pt>
                <c:pt idx="72">
                  <c:v>302959.7</c:v>
                </c:pt>
                <c:pt idx="73">
                  <c:v>297439.40000000002</c:v>
                </c:pt>
                <c:pt idx="74">
                  <c:v>293230.7</c:v>
                </c:pt>
                <c:pt idx="75">
                  <c:v>284615.2</c:v>
                </c:pt>
                <c:pt idx="76">
                  <c:v>254379.8</c:v>
                </c:pt>
                <c:pt idx="77">
                  <c:v>243854.5</c:v>
                </c:pt>
                <c:pt idx="78">
                  <c:v>234294.9</c:v>
                </c:pt>
                <c:pt idx="79">
                  <c:v>213114.6</c:v>
                </c:pt>
                <c:pt idx="80">
                  <c:v>204448.6</c:v>
                </c:pt>
                <c:pt idx="81">
                  <c:v>150733.9</c:v>
                </c:pt>
                <c:pt idx="82">
                  <c:v>146925.20000000001</c:v>
                </c:pt>
                <c:pt idx="83">
                  <c:v>128368.2</c:v>
                </c:pt>
                <c:pt idx="84">
                  <c:v>122505.60000000001</c:v>
                </c:pt>
                <c:pt idx="85">
                  <c:v>111093.9</c:v>
                </c:pt>
                <c:pt idx="86">
                  <c:v>98705.66</c:v>
                </c:pt>
                <c:pt idx="87">
                  <c:v>97293.16</c:v>
                </c:pt>
                <c:pt idx="88">
                  <c:v>95296.92</c:v>
                </c:pt>
                <c:pt idx="89">
                  <c:v>93866.4</c:v>
                </c:pt>
                <c:pt idx="90">
                  <c:v>89697.36</c:v>
                </c:pt>
                <c:pt idx="91">
                  <c:v>86966.05</c:v>
                </c:pt>
                <c:pt idx="92">
                  <c:v>77673.100000000006</c:v>
                </c:pt>
                <c:pt idx="93">
                  <c:v>76019.17</c:v>
                </c:pt>
                <c:pt idx="94">
                  <c:v>73961.679999999993</c:v>
                </c:pt>
                <c:pt idx="95">
                  <c:v>70880.84</c:v>
                </c:pt>
                <c:pt idx="96">
                  <c:v>69608.87</c:v>
                </c:pt>
                <c:pt idx="97">
                  <c:v>67410.850000000006</c:v>
                </c:pt>
                <c:pt idx="98">
                  <c:v>64470.54</c:v>
                </c:pt>
                <c:pt idx="99">
                  <c:v>62477.91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5B-41D6-ACA5-18293741E13E}"/>
            </c:ext>
          </c:extLst>
        </c:ser>
        <c:ser>
          <c:idx val="1"/>
          <c:order val="1"/>
          <c:tx>
            <c:strRef>
              <c:f>'14 Days Progression'!$D$2:$D$3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'14 Days Progression'!$B$4:$B$103</c:f>
              <c:numCache>
                <c:formatCode>General</c:formatCode>
                <c:ptCount val="1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</c:numCache>
            </c:numRef>
          </c:cat>
          <c:val>
            <c:numRef>
              <c:f>'14 Days Progression'!$D$4:$D$103</c:f>
              <c:numCache>
                <c:formatCode>General</c:formatCode>
                <c:ptCount val="100"/>
                <c:pt idx="0">
                  <c:v>7789785</c:v>
                </c:pt>
                <c:pt idx="1">
                  <c:v>7386981</c:v>
                </c:pt>
                <c:pt idx="2">
                  <c:v>6560951</c:v>
                </c:pt>
                <c:pt idx="3">
                  <c:v>6101629</c:v>
                </c:pt>
                <c:pt idx="4">
                  <c:v>5768007</c:v>
                </c:pt>
                <c:pt idx="5">
                  <c:v>5571113</c:v>
                </c:pt>
                <c:pt idx="6">
                  <c:v>5376774</c:v>
                </c:pt>
                <c:pt idx="7">
                  <c:v>5252328</c:v>
                </c:pt>
                <c:pt idx="8">
                  <c:v>5054079</c:v>
                </c:pt>
                <c:pt idx="9">
                  <c:v>4933791</c:v>
                </c:pt>
                <c:pt idx="10">
                  <c:v>4739368</c:v>
                </c:pt>
                <c:pt idx="11">
                  <c:v>4632878</c:v>
                </c:pt>
                <c:pt idx="12">
                  <c:v>4510148</c:v>
                </c:pt>
                <c:pt idx="13">
                  <c:v>4376336</c:v>
                </c:pt>
                <c:pt idx="14">
                  <c:v>4251862</c:v>
                </c:pt>
                <c:pt idx="15">
                  <c:v>4129755</c:v>
                </c:pt>
                <c:pt idx="16">
                  <c:v>3939055</c:v>
                </c:pt>
                <c:pt idx="17">
                  <c:v>3878717</c:v>
                </c:pt>
                <c:pt idx="18">
                  <c:v>3773636</c:v>
                </c:pt>
                <c:pt idx="19">
                  <c:v>3685287</c:v>
                </c:pt>
                <c:pt idx="20">
                  <c:v>3572753</c:v>
                </c:pt>
                <c:pt idx="21">
                  <c:v>3487051</c:v>
                </c:pt>
                <c:pt idx="22">
                  <c:v>3404065</c:v>
                </c:pt>
                <c:pt idx="23">
                  <c:v>3332588</c:v>
                </c:pt>
                <c:pt idx="24">
                  <c:v>3211405</c:v>
                </c:pt>
                <c:pt idx="25">
                  <c:v>3101173</c:v>
                </c:pt>
                <c:pt idx="26">
                  <c:v>2971225</c:v>
                </c:pt>
                <c:pt idx="27">
                  <c:v>2946350</c:v>
                </c:pt>
                <c:pt idx="28">
                  <c:v>2904388</c:v>
                </c:pt>
                <c:pt idx="29">
                  <c:v>2861307</c:v>
                </c:pt>
                <c:pt idx="30">
                  <c:v>2827523</c:v>
                </c:pt>
                <c:pt idx="31">
                  <c:v>2789643</c:v>
                </c:pt>
                <c:pt idx="32">
                  <c:v>2723215</c:v>
                </c:pt>
                <c:pt idx="33">
                  <c:v>2658435</c:v>
                </c:pt>
                <c:pt idx="34">
                  <c:v>2618760</c:v>
                </c:pt>
                <c:pt idx="35">
                  <c:v>2589875</c:v>
                </c:pt>
                <c:pt idx="36">
                  <c:v>2471706</c:v>
                </c:pt>
                <c:pt idx="37">
                  <c:v>2358892</c:v>
                </c:pt>
                <c:pt idx="38">
                  <c:v>2262753</c:v>
                </c:pt>
                <c:pt idx="39">
                  <c:v>2227117</c:v>
                </c:pt>
                <c:pt idx="40">
                  <c:v>2212191</c:v>
                </c:pt>
                <c:pt idx="41">
                  <c:v>2033036</c:v>
                </c:pt>
                <c:pt idx="42">
                  <c:v>2014926</c:v>
                </c:pt>
                <c:pt idx="43">
                  <c:v>1995720</c:v>
                </c:pt>
                <c:pt idx="44">
                  <c:v>1978168</c:v>
                </c:pt>
                <c:pt idx="45">
                  <c:v>1864222</c:v>
                </c:pt>
                <c:pt idx="46">
                  <c:v>1829942</c:v>
                </c:pt>
                <c:pt idx="47">
                  <c:v>1815530</c:v>
                </c:pt>
                <c:pt idx="48">
                  <c:v>1635688</c:v>
                </c:pt>
                <c:pt idx="49">
                  <c:v>1611144</c:v>
                </c:pt>
                <c:pt idx="50">
                  <c:v>1590978</c:v>
                </c:pt>
                <c:pt idx="51">
                  <c:v>1566204</c:v>
                </c:pt>
                <c:pt idx="52">
                  <c:v>1483771</c:v>
                </c:pt>
                <c:pt idx="53">
                  <c:v>1455936</c:v>
                </c:pt>
                <c:pt idx="54">
                  <c:v>1425159</c:v>
                </c:pt>
                <c:pt idx="55">
                  <c:v>1384819</c:v>
                </c:pt>
                <c:pt idx="56">
                  <c:v>1193270</c:v>
                </c:pt>
                <c:pt idx="57">
                  <c:v>1173884</c:v>
                </c:pt>
                <c:pt idx="58">
                  <c:v>1157566</c:v>
                </c:pt>
                <c:pt idx="59">
                  <c:v>1140190</c:v>
                </c:pt>
                <c:pt idx="60">
                  <c:v>1112564</c:v>
                </c:pt>
                <c:pt idx="61">
                  <c:v>1070745</c:v>
                </c:pt>
                <c:pt idx="62">
                  <c:v>957525</c:v>
                </c:pt>
                <c:pt idx="63">
                  <c:v>879627.9</c:v>
                </c:pt>
                <c:pt idx="64">
                  <c:v>842010.1</c:v>
                </c:pt>
                <c:pt idx="65">
                  <c:v>798979.4</c:v>
                </c:pt>
                <c:pt idx="66">
                  <c:v>763821.7</c:v>
                </c:pt>
                <c:pt idx="67">
                  <c:v>744464.3</c:v>
                </c:pt>
                <c:pt idx="68">
                  <c:v>673512.4</c:v>
                </c:pt>
                <c:pt idx="69">
                  <c:v>661254.9</c:v>
                </c:pt>
                <c:pt idx="70">
                  <c:v>636337.1</c:v>
                </c:pt>
                <c:pt idx="71">
                  <c:v>519308</c:v>
                </c:pt>
                <c:pt idx="72">
                  <c:v>511726.2</c:v>
                </c:pt>
                <c:pt idx="73">
                  <c:v>504471.6</c:v>
                </c:pt>
                <c:pt idx="74">
                  <c:v>499346.4</c:v>
                </c:pt>
                <c:pt idx="75">
                  <c:v>488444.8</c:v>
                </c:pt>
                <c:pt idx="76">
                  <c:v>441903.6</c:v>
                </c:pt>
                <c:pt idx="77">
                  <c:v>427829.8</c:v>
                </c:pt>
                <c:pt idx="78">
                  <c:v>415155.1</c:v>
                </c:pt>
                <c:pt idx="79">
                  <c:v>377839.4</c:v>
                </c:pt>
                <c:pt idx="80">
                  <c:v>365668.2</c:v>
                </c:pt>
                <c:pt idx="81">
                  <c:v>261418.2</c:v>
                </c:pt>
                <c:pt idx="82">
                  <c:v>256692.1</c:v>
                </c:pt>
                <c:pt idx="83">
                  <c:v>227544.5</c:v>
                </c:pt>
                <c:pt idx="84">
                  <c:v>218801</c:v>
                </c:pt>
                <c:pt idx="85">
                  <c:v>201562.1</c:v>
                </c:pt>
                <c:pt idx="86">
                  <c:v>176698.2</c:v>
                </c:pt>
                <c:pt idx="87">
                  <c:v>174608.5</c:v>
                </c:pt>
                <c:pt idx="88">
                  <c:v>171673.60000000001</c:v>
                </c:pt>
                <c:pt idx="89">
                  <c:v>169490.4</c:v>
                </c:pt>
                <c:pt idx="90">
                  <c:v>163347.20000000001</c:v>
                </c:pt>
                <c:pt idx="91">
                  <c:v>159426.9</c:v>
                </c:pt>
                <c:pt idx="92">
                  <c:v>141411</c:v>
                </c:pt>
                <c:pt idx="93">
                  <c:v>139145.1</c:v>
                </c:pt>
                <c:pt idx="94">
                  <c:v>135735.5</c:v>
                </c:pt>
                <c:pt idx="95">
                  <c:v>131153.29999999999</c:v>
                </c:pt>
                <c:pt idx="96">
                  <c:v>129225.5</c:v>
                </c:pt>
                <c:pt idx="97">
                  <c:v>125876.9</c:v>
                </c:pt>
                <c:pt idx="98">
                  <c:v>120615</c:v>
                </c:pt>
                <c:pt idx="99">
                  <c:v>117773.6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5B-41D6-ACA5-18293741E1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59409784"/>
        <c:axId val="359410176"/>
      </c:barChart>
      <c:catAx>
        <c:axId val="3594097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59410176"/>
        <c:crosses val="autoZero"/>
        <c:auto val="1"/>
        <c:lblAlgn val="ctr"/>
        <c:lblOffset val="100"/>
        <c:tickLblSkip val="9"/>
        <c:tickMarkSkip val="5"/>
        <c:noMultiLvlLbl val="0"/>
      </c:catAx>
      <c:valAx>
        <c:axId val="359410176"/>
        <c:scaling>
          <c:orientation val="minMax"/>
          <c:max val="80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59409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dirty="0" smtClean="0"/>
              <a:t>DAU</a:t>
            </a:r>
            <a:endParaRPr lang="sv-SE" dirty="0"/>
          </a:p>
        </c:rich>
      </c:tx>
      <c:layout>
        <c:manualLayout>
          <c:xMode val="edge"/>
          <c:yMode val="edge"/>
          <c:x val="0.42986111111111114"/>
          <c:y val="1.99003415964148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barChart>
        <c:barDir val="col"/>
        <c:grouping val="clustered"/>
        <c:varyColors val="0"/>
        <c:ser>
          <c:idx val="13"/>
          <c:order val="13"/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6A00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43-42C8-8A0C-54768FA19F21}"/>
              </c:ext>
            </c:extLst>
          </c:dPt>
          <c:dPt>
            <c:idx val="1"/>
            <c:invertIfNegative val="0"/>
            <c:bubble3D val="0"/>
            <c:spPr>
              <a:solidFill>
                <a:srgbClr val="00B67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243-42C8-8A0C-54768FA19F21}"/>
              </c:ext>
            </c:extLst>
          </c:dPt>
          <c:dPt>
            <c:idx val="2"/>
            <c:invertIfNegative val="0"/>
            <c:bubble3D val="0"/>
            <c:spPr>
              <a:solidFill>
                <a:srgbClr val="FF6A00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243-42C8-8A0C-54768FA19F21}"/>
              </c:ext>
            </c:extLst>
          </c:dPt>
          <c:dPt>
            <c:idx val="3"/>
            <c:invertIfNegative val="0"/>
            <c:bubble3D val="0"/>
            <c:spPr>
              <a:solidFill>
                <a:srgbClr val="00B67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243-42C8-8A0C-54768FA19F21}"/>
              </c:ext>
            </c:extLst>
          </c:dPt>
          <c:cat>
            <c:strRef>
              <c:f>'Daily Active Users'!$E$3:$H$3</c:f>
              <c:strCache>
                <c:ptCount val="4"/>
                <c:pt idx="0">
                  <c:v>30min before</c:v>
                </c:pt>
                <c:pt idx="1">
                  <c:v>5min before</c:v>
                </c:pt>
                <c:pt idx="2">
                  <c:v>30min</c:v>
                </c:pt>
                <c:pt idx="3">
                  <c:v>5min</c:v>
                </c:pt>
              </c:strCache>
            </c:strRef>
          </c:cat>
          <c:val>
            <c:numRef>
              <c:f>'Daily Active Users'!$E$17:$H$17</c:f>
              <c:numCache>
                <c:formatCode>General</c:formatCode>
                <c:ptCount val="4"/>
                <c:pt idx="0">
                  <c:v>34324980.071428575</c:v>
                </c:pt>
                <c:pt idx="1">
                  <c:v>34314833.857142858</c:v>
                </c:pt>
                <c:pt idx="2">
                  <c:v>36089080.846153848</c:v>
                </c:pt>
                <c:pt idx="3">
                  <c:v>35648614.57692308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243-42C8-8A0C-54768FA19F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4620744"/>
        <c:axId val="36462623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'Daily Active Users'!$E$3:$H$3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'Daily Active Users'!$E$4:$H$4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A243-42C8-8A0C-54768FA19F21}"/>
                  </c:ext>
                </c:extLst>
              </c15:ser>
            </c15:filteredBarSeries>
            <c15:filteredBarSeries>
              <c15:ser>
                <c:idx val="1"/>
                <c:order val="1"/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Users'!$E$5:$H$5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A-A243-42C8-8A0C-54768FA19F21}"/>
                  </c:ext>
                </c:extLst>
              </c15:ser>
            </c15:filteredBarSeries>
            <c15:filteredBarSeries>
              <c15:ser>
                <c:idx val="2"/>
                <c:order val="2"/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Users'!$E$6:$H$6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B-A243-42C8-8A0C-54768FA19F21}"/>
                  </c:ext>
                </c:extLst>
              </c15:ser>
            </c15:filteredBarSeries>
            <c15:filteredBarSeries>
              <c15:ser>
                <c:idx val="3"/>
                <c:order val="3"/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Users'!$E$7:$H$7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C-A243-42C8-8A0C-54768FA19F21}"/>
                  </c:ext>
                </c:extLst>
              </c15:ser>
            </c15:filteredBarSeries>
            <c15:filteredBarSeries>
              <c15:ser>
                <c:idx val="4"/>
                <c:order val="4"/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Users'!$E$8:$H$8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D-A243-42C8-8A0C-54768FA19F21}"/>
                  </c:ext>
                </c:extLst>
              </c15:ser>
            </c15:filteredBarSeries>
            <c15:filteredBarSeries>
              <c15:ser>
                <c:idx val="5"/>
                <c:order val="5"/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Users'!$E$9:$H$9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E-A243-42C8-8A0C-54768FA19F21}"/>
                  </c:ext>
                </c:extLst>
              </c15:ser>
            </c15:filteredBarSeries>
            <c15:filteredBarSeries>
              <c15:ser>
                <c:idx val="6"/>
                <c:order val="6"/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Users'!$E$10:$H$10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F-A243-42C8-8A0C-54768FA19F21}"/>
                  </c:ext>
                </c:extLst>
              </c15:ser>
            </c15:filteredBarSeries>
            <c15:filteredBarSeries>
              <c15:ser>
                <c:idx val="7"/>
                <c:order val="7"/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Users'!$E$11:$H$11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0-A243-42C8-8A0C-54768FA19F21}"/>
                  </c:ext>
                </c:extLst>
              </c15:ser>
            </c15:filteredBarSeries>
            <c15:filteredBarSeries>
              <c15:ser>
                <c:idx val="8"/>
                <c:order val="8"/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Users'!$E$12:$H$12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1-A243-42C8-8A0C-54768FA19F21}"/>
                  </c:ext>
                </c:extLst>
              </c15:ser>
            </c15:filteredBarSeries>
            <c15:filteredBarSeries>
              <c15:ser>
                <c:idx val="9"/>
                <c:order val="9"/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Users'!$E$13:$H$13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2-A243-42C8-8A0C-54768FA19F21}"/>
                  </c:ext>
                </c:extLst>
              </c15:ser>
            </c15:filteredBarSeries>
            <c15:filteredBarSeries>
              <c15:ser>
                <c:idx val="10"/>
                <c:order val="10"/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Users'!$E$14:$H$14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3-A243-42C8-8A0C-54768FA19F21}"/>
                  </c:ext>
                </c:extLst>
              </c15:ser>
            </c15:filteredBarSeries>
            <c15:filteredBarSeries>
              <c15:ser>
                <c:idx val="11"/>
                <c:order val="11"/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Users'!$E$15:$H$15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4-A243-42C8-8A0C-54768FA19F21}"/>
                  </c:ext>
                </c:extLst>
              </c15:ser>
            </c15:filteredBarSeries>
            <c15:filteredBarSeries>
              <c15:ser>
                <c:idx val="12"/>
                <c:order val="12"/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Users'!$E$3:$H$3</c15:sqref>
                        </c15:formulaRef>
                      </c:ext>
                    </c:extLst>
                    <c:strCache>
                      <c:ptCount val="4"/>
                      <c:pt idx="0">
                        <c:v>30min before</c:v>
                      </c:pt>
                      <c:pt idx="1">
                        <c:v>5min before</c:v>
                      </c:pt>
                      <c:pt idx="2">
                        <c:v>30min</c:v>
                      </c:pt>
                      <c:pt idx="3">
                        <c:v>5min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'Daily Active Users'!$E$16:$H$16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5-A243-42C8-8A0C-54768FA19F21}"/>
                  </c:ext>
                </c:extLst>
              </c15:ser>
            </c15:filteredBarSeries>
          </c:ext>
        </c:extLst>
      </c:barChart>
      <c:catAx>
        <c:axId val="364620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4626232"/>
        <c:crosses val="autoZero"/>
        <c:auto val="1"/>
        <c:lblAlgn val="ctr"/>
        <c:lblOffset val="100"/>
        <c:noMultiLvlLbl val="0"/>
      </c:catAx>
      <c:valAx>
        <c:axId val="36462623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4620744"/>
        <c:crosses val="autoZero"/>
        <c:crossBetween val="between"/>
        <c:dispUnits>
          <c:builtInUnit val="million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Gold Bars Spent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'Gold Bars Spent'!$C$2:$C$3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'Gold Bars Spent'!$B$4:$B$44</c:f>
              <c:numCache>
                <c:formatCode>General</c:formatCode>
                <c:ptCount val="41"/>
                <c:pt idx="0">
                  <c:v>-14</c:v>
                </c:pt>
                <c:pt idx="1">
                  <c:v>-13</c:v>
                </c:pt>
                <c:pt idx="2">
                  <c:v>-12</c:v>
                </c:pt>
                <c:pt idx="3">
                  <c:v>-11</c:v>
                </c:pt>
                <c:pt idx="4">
                  <c:v>-10</c:v>
                </c:pt>
                <c:pt idx="5">
                  <c:v>-9</c:v>
                </c:pt>
                <c:pt idx="6">
                  <c:v>-8</c:v>
                </c:pt>
                <c:pt idx="7">
                  <c:v>-7</c:v>
                </c:pt>
                <c:pt idx="8">
                  <c:v>-6</c:v>
                </c:pt>
                <c:pt idx="9">
                  <c:v>-5</c:v>
                </c:pt>
                <c:pt idx="10">
                  <c:v>-4</c:v>
                </c:pt>
                <c:pt idx="11">
                  <c:v>-3</c:v>
                </c:pt>
                <c:pt idx="12">
                  <c:v>-2</c:v>
                </c:pt>
                <c:pt idx="13">
                  <c:v>-1</c:v>
                </c:pt>
                <c:pt idx="14">
                  <c:v>0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  <c:pt idx="24">
                  <c:v>10</c:v>
                </c:pt>
                <c:pt idx="25">
                  <c:v>11</c:v>
                </c:pt>
                <c:pt idx="26">
                  <c:v>12</c:v>
                </c:pt>
                <c:pt idx="27">
                  <c:v>13</c:v>
                </c:pt>
                <c:pt idx="28">
                  <c:v>14</c:v>
                </c:pt>
                <c:pt idx="29">
                  <c:v>15</c:v>
                </c:pt>
                <c:pt idx="30">
                  <c:v>16</c:v>
                </c:pt>
                <c:pt idx="31">
                  <c:v>17</c:v>
                </c:pt>
                <c:pt idx="32">
                  <c:v>18</c:v>
                </c:pt>
                <c:pt idx="33">
                  <c:v>19</c:v>
                </c:pt>
                <c:pt idx="34">
                  <c:v>20</c:v>
                </c:pt>
                <c:pt idx="35">
                  <c:v>21</c:v>
                </c:pt>
                <c:pt idx="36">
                  <c:v>22</c:v>
                </c:pt>
                <c:pt idx="37">
                  <c:v>23</c:v>
                </c:pt>
                <c:pt idx="38">
                  <c:v>24</c:v>
                </c:pt>
                <c:pt idx="39">
                  <c:v>25</c:v>
                </c:pt>
                <c:pt idx="40">
                  <c:v>26</c:v>
                </c:pt>
              </c:numCache>
            </c:numRef>
          </c:cat>
          <c:val>
            <c:numRef>
              <c:f>'Gold Bars Spent'!$C$4:$C$44</c:f>
              <c:numCache>
                <c:formatCode>General</c:formatCode>
                <c:ptCount val="41"/>
                <c:pt idx="0">
                  <c:v>36825219</c:v>
                </c:pt>
                <c:pt idx="1">
                  <c:v>37799664</c:v>
                </c:pt>
                <c:pt idx="2">
                  <c:v>39660134</c:v>
                </c:pt>
                <c:pt idx="3">
                  <c:v>37123778</c:v>
                </c:pt>
                <c:pt idx="4">
                  <c:v>37396375</c:v>
                </c:pt>
                <c:pt idx="5">
                  <c:v>36824090</c:v>
                </c:pt>
                <c:pt idx="6">
                  <c:v>35822878</c:v>
                </c:pt>
                <c:pt idx="7">
                  <c:v>35885672</c:v>
                </c:pt>
                <c:pt idx="8">
                  <c:v>37444197</c:v>
                </c:pt>
                <c:pt idx="9">
                  <c:v>37781857</c:v>
                </c:pt>
                <c:pt idx="10">
                  <c:v>36581719</c:v>
                </c:pt>
                <c:pt idx="11">
                  <c:v>35906127</c:v>
                </c:pt>
                <c:pt idx="12">
                  <c:v>36405372</c:v>
                </c:pt>
                <c:pt idx="13">
                  <c:v>39822824</c:v>
                </c:pt>
                <c:pt idx="14">
                  <c:v>42766776</c:v>
                </c:pt>
                <c:pt idx="15">
                  <c:v>44107414</c:v>
                </c:pt>
                <c:pt idx="16">
                  <c:v>43382769</c:v>
                </c:pt>
                <c:pt idx="17">
                  <c:v>37293668</c:v>
                </c:pt>
                <c:pt idx="18">
                  <c:v>34749985</c:v>
                </c:pt>
                <c:pt idx="19">
                  <c:v>33335148</c:v>
                </c:pt>
                <c:pt idx="20">
                  <c:v>33392447</c:v>
                </c:pt>
                <c:pt idx="21">
                  <c:v>32948969</c:v>
                </c:pt>
                <c:pt idx="22">
                  <c:v>34617419</c:v>
                </c:pt>
                <c:pt idx="23">
                  <c:v>35419199</c:v>
                </c:pt>
                <c:pt idx="24">
                  <c:v>33409227</c:v>
                </c:pt>
                <c:pt idx="25">
                  <c:v>34610044</c:v>
                </c:pt>
                <c:pt idx="26">
                  <c:v>35691189</c:v>
                </c:pt>
                <c:pt idx="27">
                  <c:v>35293395</c:v>
                </c:pt>
                <c:pt idx="28">
                  <c:v>34490774</c:v>
                </c:pt>
                <c:pt idx="29">
                  <c:v>36352139</c:v>
                </c:pt>
                <c:pt idx="30">
                  <c:v>37632194</c:v>
                </c:pt>
                <c:pt idx="31">
                  <c:v>34696517</c:v>
                </c:pt>
                <c:pt idx="32">
                  <c:v>34924097</c:v>
                </c:pt>
                <c:pt idx="33">
                  <c:v>34233203</c:v>
                </c:pt>
                <c:pt idx="34">
                  <c:v>33755661</c:v>
                </c:pt>
                <c:pt idx="35">
                  <c:v>35101002</c:v>
                </c:pt>
                <c:pt idx="36">
                  <c:v>34787477</c:v>
                </c:pt>
                <c:pt idx="37">
                  <c:v>36946314</c:v>
                </c:pt>
                <c:pt idx="38">
                  <c:v>34745240</c:v>
                </c:pt>
                <c:pt idx="39">
                  <c:v>35845861</c:v>
                </c:pt>
                <c:pt idx="40">
                  <c:v>35388558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F6-4E33-8BA3-10DDF180842F}"/>
            </c:ext>
          </c:extLst>
        </c:ser>
        <c:ser>
          <c:idx val="1"/>
          <c:order val="1"/>
          <c:tx>
            <c:strRef>
              <c:f>'Gold Bars Spent'!$D$2:$D$3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'Gold Bars Spent'!$B$4:$B$44</c:f>
              <c:numCache>
                <c:formatCode>General</c:formatCode>
                <c:ptCount val="41"/>
                <c:pt idx="0">
                  <c:v>-14</c:v>
                </c:pt>
                <c:pt idx="1">
                  <c:v>-13</c:v>
                </c:pt>
                <c:pt idx="2">
                  <c:v>-12</c:v>
                </c:pt>
                <c:pt idx="3">
                  <c:v>-11</c:v>
                </c:pt>
                <c:pt idx="4">
                  <c:v>-10</c:v>
                </c:pt>
                <c:pt idx="5">
                  <c:v>-9</c:v>
                </c:pt>
                <c:pt idx="6">
                  <c:v>-8</c:v>
                </c:pt>
                <c:pt idx="7">
                  <c:v>-7</c:v>
                </c:pt>
                <c:pt idx="8">
                  <c:v>-6</c:v>
                </c:pt>
                <c:pt idx="9">
                  <c:v>-5</c:v>
                </c:pt>
                <c:pt idx="10">
                  <c:v>-4</c:v>
                </c:pt>
                <c:pt idx="11">
                  <c:v>-3</c:v>
                </c:pt>
                <c:pt idx="12">
                  <c:v>-2</c:v>
                </c:pt>
                <c:pt idx="13">
                  <c:v>-1</c:v>
                </c:pt>
                <c:pt idx="14">
                  <c:v>0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  <c:pt idx="24">
                  <c:v>10</c:v>
                </c:pt>
                <c:pt idx="25">
                  <c:v>11</c:v>
                </c:pt>
                <c:pt idx="26">
                  <c:v>12</c:v>
                </c:pt>
                <c:pt idx="27">
                  <c:v>13</c:v>
                </c:pt>
                <c:pt idx="28">
                  <c:v>14</c:v>
                </c:pt>
                <c:pt idx="29">
                  <c:v>15</c:v>
                </c:pt>
                <c:pt idx="30">
                  <c:v>16</c:v>
                </c:pt>
                <c:pt idx="31">
                  <c:v>17</c:v>
                </c:pt>
                <c:pt idx="32">
                  <c:v>18</c:v>
                </c:pt>
                <c:pt idx="33">
                  <c:v>19</c:v>
                </c:pt>
                <c:pt idx="34">
                  <c:v>20</c:v>
                </c:pt>
                <c:pt idx="35">
                  <c:v>21</c:v>
                </c:pt>
                <c:pt idx="36">
                  <c:v>22</c:v>
                </c:pt>
                <c:pt idx="37">
                  <c:v>23</c:v>
                </c:pt>
                <c:pt idx="38">
                  <c:v>24</c:v>
                </c:pt>
                <c:pt idx="39">
                  <c:v>25</c:v>
                </c:pt>
                <c:pt idx="40">
                  <c:v>26</c:v>
                </c:pt>
              </c:numCache>
            </c:numRef>
          </c:cat>
          <c:val>
            <c:numRef>
              <c:f>'Gold Bars Spent'!$D$4:$D$44</c:f>
              <c:numCache>
                <c:formatCode>General</c:formatCode>
                <c:ptCount val="41"/>
                <c:pt idx="0">
                  <c:v>36330249</c:v>
                </c:pt>
                <c:pt idx="1">
                  <c:v>37670903</c:v>
                </c:pt>
                <c:pt idx="2">
                  <c:v>39061778</c:v>
                </c:pt>
                <c:pt idx="3">
                  <c:v>36781196</c:v>
                </c:pt>
                <c:pt idx="4">
                  <c:v>36754436</c:v>
                </c:pt>
                <c:pt idx="5">
                  <c:v>36371832</c:v>
                </c:pt>
                <c:pt idx="6">
                  <c:v>35279530</c:v>
                </c:pt>
                <c:pt idx="7">
                  <c:v>35659976</c:v>
                </c:pt>
                <c:pt idx="8">
                  <c:v>37341074</c:v>
                </c:pt>
                <c:pt idx="9">
                  <c:v>37140067</c:v>
                </c:pt>
                <c:pt idx="10">
                  <c:v>35616276</c:v>
                </c:pt>
                <c:pt idx="11">
                  <c:v>35602171</c:v>
                </c:pt>
                <c:pt idx="12">
                  <c:v>36371497</c:v>
                </c:pt>
                <c:pt idx="13">
                  <c:v>39631842</c:v>
                </c:pt>
                <c:pt idx="14">
                  <c:v>43144992</c:v>
                </c:pt>
                <c:pt idx="15">
                  <c:v>44788571</c:v>
                </c:pt>
                <c:pt idx="16">
                  <c:v>44213442</c:v>
                </c:pt>
                <c:pt idx="17">
                  <c:v>38879732</c:v>
                </c:pt>
                <c:pt idx="18">
                  <c:v>36878780</c:v>
                </c:pt>
                <c:pt idx="19">
                  <c:v>36423954</c:v>
                </c:pt>
                <c:pt idx="20">
                  <c:v>36369620</c:v>
                </c:pt>
                <c:pt idx="21">
                  <c:v>35639588</c:v>
                </c:pt>
                <c:pt idx="22">
                  <c:v>36955695</c:v>
                </c:pt>
                <c:pt idx="23">
                  <c:v>37673624</c:v>
                </c:pt>
                <c:pt idx="24">
                  <c:v>35096195</c:v>
                </c:pt>
                <c:pt idx="25">
                  <c:v>36756876</c:v>
                </c:pt>
                <c:pt idx="26">
                  <c:v>37656042</c:v>
                </c:pt>
                <c:pt idx="27">
                  <c:v>36200270</c:v>
                </c:pt>
                <c:pt idx="28">
                  <c:v>35620196</c:v>
                </c:pt>
                <c:pt idx="29">
                  <c:v>37309423</c:v>
                </c:pt>
                <c:pt idx="30">
                  <c:v>39090792</c:v>
                </c:pt>
                <c:pt idx="31">
                  <c:v>35647064</c:v>
                </c:pt>
                <c:pt idx="32">
                  <c:v>35880782</c:v>
                </c:pt>
                <c:pt idx="33">
                  <c:v>35068770</c:v>
                </c:pt>
                <c:pt idx="34">
                  <c:v>34273938</c:v>
                </c:pt>
                <c:pt idx="35">
                  <c:v>36267516</c:v>
                </c:pt>
                <c:pt idx="36">
                  <c:v>35786052</c:v>
                </c:pt>
                <c:pt idx="37">
                  <c:v>37933107</c:v>
                </c:pt>
                <c:pt idx="38">
                  <c:v>35770556</c:v>
                </c:pt>
                <c:pt idx="39">
                  <c:v>36793101</c:v>
                </c:pt>
                <c:pt idx="40">
                  <c:v>36218074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F6-4E33-8BA3-10DDF18084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37550096"/>
        <c:axId val="237547352"/>
      </c:lineChart>
      <c:catAx>
        <c:axId val="237550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37547352"/>
        <c:crosses val="autoZero"/>
        <c:auto val="1"/>
        <c:lblAlgn val="ctr"/>
        <c:lblOffset val="100"/>
        <c:noMultiLvlLbl val="0"/>
      </c:catAx>
      <c:valAx>
        <c:axId val="237547352"/>
        <c:scaling>
          <c:orientation val="minMax"/>
          <c:min val="3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37550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dirty="0" smtClean="0"/>
              <a:t>Network Increment Bookings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'Network Incremental Bookings'!$C$2:$C$3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'Network Incremental Bookings'!$B$4:$B$44</c:f>
              <c:numCache>
                <c:formatCode>General</c:formatCode>
                <c:ptCount val="41"/>
                <c:pt idx="0">
                  <c:v>-14</c:v>
                </c:pt>
                <c:pt idx="1">
                  <c:v>-13</c:v>
                </c:pt>
                <c:pt idx="2">
                  <c:v>-12</c:v>
                </c:pt>
                <c:pt idx="3">
                  <c:v>-11</c:v>
                </c:pt>
                <c:pt idx="4">
                  <c:v>-10</c:v>
                </c:pt>
                <c:pt idx="5">
                  <c:v>-9</c:v>
                </c:pt>
                <c:pt idx="6">
                  <c:v>-8</c:v>
                </c:pt>
                <c:pt idx="7">
                  <c:v>-7</c:v>
                </c:pt>
                <c:pt idx="8">
                  <c:v>-6</c:v>
                </c:pt>
                <c:pt idx="9">
                  <c:v>-5</c:v>
                </c:pt>
                <c:pt idx="10">
                  <c:v>-4</c:v>
                </c:pt>
                <c:pt idx="11">
                  <c:v>-3</c:v>
                </c:pt>
                <c:pt idx="12">
                  <c:v>-2</c:v>
                </c:pt>
                <c:pt idx="13">
                  <c:v>-1</c:v>
                </c:pt>
                <c:pt idx="14">
                  <c:v>0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  <c:pt idx="24">
                  <c:v>10</c:v>
                </c:pt>
                <c:pt idx="25">
                  <c:v>11</c:v>
                </c:pt>
                <c:pt idx="26">
                  <c:v>12</c:v>
                </c:pt>
                <c:pt idx="27">
                  <c:v>13</c:v>
                </c:pt>
                <c:pt idx="28">
                  <c:v>14</c:v>
                </c:pt>
                <c:pt idx="29">
                  <c:v>15</c:v>
                </c:pt>
                <c:pt idx="30">
                  <c:v>16</c:v>
                </c:pt>
                <c:pt idx="31">
                  <c:v>17</c:v>
                </c:pt>
                <c:pt idx="32">
                  <c:v>18</c:v>
                </c:pt>
                <c:pt idx="33">
                  <c:v>19</c:v>
                </c:pt>
                <c:pt idx="34">
                  <c:v>20</c:v>
                </c:pt>
                <c:pt idx="35">
                  <c:v>21</c:v>
                </c:pt>
                <c:pt idx="36">
                  <c:v>22</c:v>
                </c:pt>
                <c:pt idx="37">
                  <c:v>23</c:v>
                </c:pt>
                <c:pt idx="38">
                  <c:v>24</c:v>
                </c:pt>
                <c:pt idx="39">
                  <c:v>25</c:v>
                </c:pt>
                <c:pt idx="40">
                  <c:v>26</c:v>
                </c:pt>
              </c:numCache>
            </c:numRef>
          </c:cat>
          <c:val>
            <c:numRef>
              <c:f>'Network Incremental Bookings'!$C$4:$C$44</c:f>
              <c:numCache>
                <c:formatCode>General</c:formatCode>
                <c:ptCount val="41"/>
                <c:pt idx="0">
                  <c:v>6813821</c:v>
                </c:pt>
                <c:pt idx="1">
                  <c:v>6971242</c:v>
                </c:pt>
                <c:pt idx="2">
                  <c:v>7213675</c:v>
                </c:pt>
                <c:pt idx="3">
                  <c:v>6707747</c:v>
                </c:pt>
                <c:pt idx="4">
                  <c:v>6848497</c:v>
                </c:pt>
                <c:pt idx="5">
                  <c:v>6762926</c:v>
                </c:pt>
                <c:pt idx="6">
                  <c:v>6928961</c:v>
                </c:pt>
                <c:pt idx="7">
                  <c:v>7048908</c:v>
                </c:pt>
                <c:pt idx="8">
                  <c:v>7442813</c:v>
                </c:pt>
                <c:pt idx="9">
                  <c:v>7330372</c:v>
                </c:pt>
                <c:pt idx="10">
                  <c:v>6892619</c:v>
                </c:pt>
                <c:pt idx="11">
                  <c:v>6610312</c:v>
                </c:pt>
                <c:pt idx="12">
                  <c:v>6657757</c:v>
                </c:pt>
                <c:pt idx="13">
                  <c:v>7358856</c:v>
                </c:pt>
                <c:pt idx="14">
                  <c:v>7762775</c:v>
                </c:pt>
                <c:pt idx="15">
                  <c:v>7980466</c:v>
                </c:pt>
                <c:pt idx="16">
                  <c:v>7743583</c:v>
                </c:pt>
                <c:pt idx="17">
                  <c:v>6784369</c:v>
                </c:pt>
                <c:pt idx="18">
                  <c:v>6487764</c:v>
                </c:pt>
                <c:pt idx="19">
                  <c:v>6365313</c:v>
                </c:pt>
                <c:pt idx="20">
                  <c:v>6423483</c:v>
                </c:pt>
                <c:pt idx="21">
                  <c:v>6403782</c:v>
                </c:pt>
                <c:pt idx="22">
                  <c:v>6609452</c:v>
                </c:pt>
                <c:pt idx="23">
                  <c:v>6680272</c:v>
                </c:pt>
                <c:pt idx="24">
                  <c:v>6372709</c:v>
                </c:pt>
                <c:pt idx="25">
                  <c:v>6521587</c:v>
                </c:pt>
                <c:pt idx="26">
                  <c:v>6581450</c:v>
                </c:pt>
                <c:pt idx="27">
                  <c:v>6565189</c:v>
                </c:pt>
                <c:pt idx="28">
                  <c:v>6637437</c:v>
                </c:pt>
                <c:pt idx="29">
                  <c:v>6969117</c:v>
                </c:pt>
                <c:pt idx="30">
                  <c:v>7018766</c:v>
                </c:pt>
                <c:pt idx="31">
                  <c:v>6617831</c:v>
                </c:pt>
                <c:pt idx="32">
                  <c:v>6753168</c:v>
                </c:pt>
                <c:pt idx="33">
                  <c:v>6710144</c:v>
                </c:pt>
                <c:pt idx="34">
                  <c:v>6808282</c:v>
                </c:pt>
                <c:pt idx="35">
                  <c:v>7075770</c:v>
                </c:pt>
                <c:pt idx="36">
                  <c:v>6864710</c:v>
                </c:pt>
                <c:pt idx="37">
                  <c:v>7208411</c:v>
                </c:pt>
                <c:pt idx="38">
                  <c:v>6757828</c:v>
                </c:pt>
                <c:pt idx="39">
                  <c:v>6870433</c:v>
                </c:pt>
                <c:pt idx="40">
                  <c:v>6721372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5D-475F-92A8-95D878207C92}"/>
            </c:ext>
          </c:extLst>
        </c:ser>
        <c:ser>
          <c:idx val="1"/>
          <c:order val="1"/>
          <c:tx>
            <c:strRef>
              <c:f>'Network Incremental Bookings'!$D$2:$D$3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'Network Incremental Bookings'!$B$4:$B$44</c:f>
              <c:numCache>
                <c:formatCode>General</c:formatCode>
                <c:ptCount val="41"/>
                <c:pt idx="0">
                  <c:v>-14</c:v>
                </c:pt>
                <c:pt idx="1">
                  <c:v>-13</c:v>
                </c:pt>
                <c:pt idx="2">
                  <c:v>-12</c:v>
                </c:pt>
                <c:pt idx="3">
                  <c:v>-11</c:v>
                </c:pt>
                <c:pt idx="4">
                  <c:v>-10</c:v>
                </c:pt>
                <c:pt idx="5">
                  <c:v>-9</c:v>
                </c:pt>
                <c:pt idx="6">
                  <c:v>-8</c:v>
                </c:pt>
                <c:pt idx="7">
                  <c:v>-7</c:v>
                </c:pt>
                <c:pt idx="8">
                  <c:v>-6</c:v>
                </c:pt>
                <c:pt idx="9">
                  <c:v>-5</c:v>
                </c:pt>
                <c:pt idx="10">
                  <c:v>-4</c:v>
                </c:pt>
                <c:pt idx="11">
                  <c:v>-3</c:v>
                </c:pt>
                <c:pt idx="12">
                  <c:v>-2</c:v>
                </c:pt>
                <c:pt idx="13">
                  <c:v>-1</c:v>
                </c:pt>
                <c:pt idx="14">
                  <c:v>0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  <c:pt idx="24">
                  <c:v>10</c:v>
                </c:pt>
                <c:pt idx="25">
                  <c:v>11</c:v>
                </c:pt>
                <c:pt idx="26">
                  <c:v>12</c:v>
                </c:pt>
                <c:pt idx="27">
                  <c:v>13</c:v>
                </c:pt>
                <c:pt idx="28">
                  <c:v>14</c:v>
                </c:pt>
                <c:pt idx="29">
                  <c:v>15</c:v>
                </c:pt>
                <c:pt idx="30">
                  <c:v>16</c:v>
                </c:pt>
                <c:pt idx="31">
                  <c:v>17</c:v>
                </c:pt>
                <c:pt idx="32">
                  <c:v>18</c:v>
                </c:pt>
                <c:pt idx="33">
                  <c:v>19</c:v>
                </c:pt>
                <c:pt idx="34">
                  <c:v>20</c:v>
                </c:pt>
                <c:pt idx="35">
                  <c:v>21</c:v>
                </c:pt>
                <c:pt idx="36">
                  <c:v>22</c:v>
                </c:pt>
                <c:pt idx="37">
                  <c:v>23</c:v>
                </c:pt>
                <c:pt idx="38">
                  <c:v>24</c:v>
                </c:pt>
                <c:pt idx="39">
                  <c:v>25</c:v>
                </c:pt>
                <c:pt idx="40">
                  <c:v>26</c:v>
                </c:pt>
              </c:numCache>
            </c:numRef>
          </c:cat>
          <c:val>
            <c:numRef>
              <c:f>'Network Incremental Bookings'!$D$4:$D$44</c:f>
              <c:numCache>
                <c:formatCode>General</c:formatCode>
                <c:ptCount val="41"/>
                <c:pt idx="0">
                  <c:v>6711323</c:v>
                </c:pt>
                <c:pt idx="1">
                  <c:v>6923212</c:v>
                </c:pt>
                <c:pt idx="2">
                  <c:v>7122652</c:v>
                </c:pt>
                <c:pt idx="3">
                  <c:v>6653689</c:v>
                </c:pt>
                <c:pt idx="4">
                  <c:v>6785024</c:v>
                </c:pt>
                <c:pt idx="5">
                  <c:v>6753731</c:v>
                </c:pt>
                <c:pt idx="6">
                  <c:v>6851321</c:v>
                </c:pt>
                <c:pt idx="7">
                  <c:v>7014432</c:v>
                </c:pt>
                <c:pt idx="8">
                  <c:v>7412984</c:v>
                </c:pt>
                <c:pt idx="9">
                  <c:v>7241150</c:v>
                </c:pt>
                <c:pt idx="10">
                  <c:v>6783259</c:v>
                </c:pt>
                <c:pt idx="11">
                  <c:v>6537186</c:v>
                </c:pt>
                <c:pt idx="12">
                  <c:v>6716623</c:v>
                </c:pt>
                <c:pt idx="13">
                  <c:v>7342891</c:v>
                </c:pt>
                <c:pt idx="14">
                  <c:v>7755362</c:v>
                </c:pt>
                <c:pt idx="15">
                  <c:v>7998534</c:v>
                </c:pt>
                <c:pt idx="16">
                  <c:v>7761397</c:v>
                </c:pt>
                <c:pt idx="17">
                  <c:v>6914190</c:v>
                </c:pt>
                <c:pt idx="18">
                  <c:v>6606770</c:v>
                </c:pt>
                <c:pt idx="19">
                  <c:v>6529862</c:v>
                </c:pt>
                <c:pt idx="20">
                  <c:v>6616514</c:v>
                </c:pt>
                <c:pt idx="21">
                  <c:v>6522225</c:v>
                </c:pt>
                <c:pt idx="22">
                  <c:v>6749650</c:v>
                </c:pt>
                <c:pt idx="23">
                  <c:v>6731108</c:v>
                </c:pt>
                <c:pt idx="24">
                  <c:v>6384919</c:v>
                </c:pt>
                <c:pt idx="25">
                  <c:v>6542625</c:v>
                </c:pt>
                <c:pt idx="26">
                  <c:v>6602800</c:v>
                </c:pt>
                <c:pt idx="27">
                  <c:v>6567563</c:v>
                </c:pt>
                <c:pt idx="28">
                  <c:v>6579805</c:v>
                </c:pt>
                <c:pt idx="29">
                  <c:v>6852551</c:v>
                </c:pt>
                <c:pt idx="30">
                  <c:v>6964517</c:v>
                </c:pt>
                <c:pt idx="31">
                  <c:v>6438393</c:v>
                </c:pt>
                <c:pt idx="32">
                  <c:v>6694988</c:v>
                </c:pt>
                <c:pt idx="33">
                  <c:v>6607412</c:v>
                </c:pt>
                <c:pt idx="34">
                  <c:v>6722133</c:v>
                </c:pt>
                <c:pt idx="35">
                  <c:v>6974986</c:v>
                </c:pt>
                <c:pt idx="36">
                  <c:v>6763272</c:v>
                </c:pt>
                <c:pt idx="37">
                  <c:v>7072621</c:v>
                </c:pt>
                <c:pt idx="38">
                  <c:v>6652639</c:v>
                </c:pt>
                <c:pt idx="39">
                  <c:v>6772832</c:v>
                </c:pt>
                <c:pt idx="40">
                  <c:v>6592810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5D-475F-92A8-95D878207C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37553232"/>
        <c:axId val="237549704"/>
      </c:lineChart>
      <c:catAx>
        <c:axId val="237553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37549704"/>
        <c:crosses val="autoZero"/>
        <c:auto val="1"/>
        <c:lblAlgn val="ctr"/>
        <c:lblOffset val="100"/>
        <c:noMultiLvlLbl val="0"/>
      </c:catAx>
      <c:valAx>
        <c:axId val="237549704"/>
        <c:scaling>
          <c:orientation val="minMax"/>
          <c:min val="6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37553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dirty="0" smtClean="0"/>
              <a:t>Daily Paying Users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'Daily Paying Users'!$C$2:$C$3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Paying Users'!$B$4:$B$44</c:f>
              <c:numCache>
                <c:formatCode>General</c:formatCode>
                <c:ptCount val="41"/>
                <c:pt idx="0">
                  <c:v>-14</c:v>
                </c:pt>
                <c:pt idx="1">
                  <c:v>-13</c:v>
                </c:pt>
                <c:pt idx="2">
                  <c:v>-12</c:v>
                </c:pt>
                <c:pt idx="3">
                  <c:v>-11</c:v>
                </c:pt>
                <c:pt idx="4">
                  <c:v>-10</c:v>
                </c:pt>
                <c:pt idx="5">
                  <c:v>-9</c:v>
                </c:pt>
                <c:pt idx="6">
                  <c:v>-8</c:v>
                </c:pt>
                <c:pt idx="7">
                  <c:v>-7</c:v>
                </c:pt>
                <c:pt idx="8">
                  <c:v>-6</c:v>
                </c:pt>
                <c:pt idx="9">
                  <c:v>-5</c:v>
                </c:pt>
                <c:pt idx="10">
                  <c:v>-4</c:v>
                </c:pt>
                <c:pt idx="11">
                  <c:v>-3</c:v>
                </c:pt>
                <c:pt idx="12">
                  <c:v>-2</c:v>
                </c:pt>
                <c:pt idx="13">
                  <c:v>-1</c:v>
                </c:pt>
                <c:pt idx="14">
                  <c:v>0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  <c:pt idx="24">
                  <c:v>10</c:v>
                </c:pt>
                <c:pt idx="25">
                  <c:v>11</c:v>
                </c:pt>
                <c:pt idx="26">
                  <c:v>12</c:v>
                </c:pt>
                <c:pt idx="27">
                  <c:v>13</c:v>
                </c:pt>
                <c:pt idx="28">
                  <c:v>14</c:v>
                </c:pt>
                <c:pt idx="29">
                  <c:v>15</c:v>
                </c:pt>
                <c:pt idx="30">
                  <c:v>16</c:v>
                </c:pt>
                <c:pt idx="31">
                  <c:v>17</c:v>
                </c:pt>
                <c:pt idx="32">
                  <c:v>18</c:v>
                </c:pt>
                <c:pt idx="33">
                  <c:v>19</c:v>
                </c:pt>
                <c:pt idx="34">
                  <c:v>20</c:v>
                </c:pt>
                <c:pt idx="35">
                  <c:v>21</c:v>
                </c:pt>
                <c:pt idx="36">
                  <c:v>22</c:v>
                </c:pt>
                <c:pt idx="37">
                  <c:v>23</c:v>
                </c:pt>
                <c:pt idx="38">
                  <c:v>24</c:v>
                </c:pt>
                <c:pt idx="39">
                  <c:v>25</c:v>
                </c:pt>
                <c:pt idx="40">
                  <c:v>26</c:v>
                </c:pt>
              </c:numCache>
            </c:numRef>
          </c:cat>
          <c:val>
            <c:numRef>
              <c:f>'Daily Paying Users'!$C$4:$C$44</c:f>
              <c:numCache>
                <c:formatCode>General</c:formatCode>
                <c:ptCount val="41"/>
                <c:pt idx="0">
                  <c:v>517839</c:v>
                </c:pt>
                <c:pt idx="1">
                  <c:v>512668</c:v>
                </c:pt>
                <c:pt idx="2">
                  <c:v>528468</c:v>
                </c:pt>
                <c:pt idx="3">
                  <c:v>518794</c:v>
                </c:pt>
                <c:pt idx="4">
                  <c:v>528913</c:v>
                </c:pt>
                <c:pt idx="5">
                  <c:v>523448</c:v>
                </c:pt>
                <c:pt idx="6">
                  <c:v>514584</c:v>
                </c:pt>
                <c:pt idx="7">
                  <c:v>512368</c:v>
                </c:pt>
                <c:pt idx="8">
                  <c:v>522229</c:v>
                </c:pt>
                <c:pt idx="9">
                  <c:v>516878</c:v>
                </c:pt>
                <c:pt idx="10">
                  <c:v>513887</c:v>
                </c:pt>
                <c:pt idx="11">
                  <c:v>510368</c:v>
                </c:pt>
                <c:pt idx="12">
                  <c:v>515214</c:v>
                </c:pt>
                <c:pt idx="13">
                  <c:v>560814</c:v>
                </c:pt>
                <c:pt idx="14">
                  <c:v>591599</c:v>
                </c:pt>
                <c:pt idx="15">
                  <c:v>590662</c:v>
                </c:pt>
                <c:pt idx="16">
                  <c:v>586692</c:v>
                </c:pt>
                <c:pt idx="17">
                  <c:v>526985</c:v>
                </c:pt>
                <c:pt idx="18">
                  <c:v>505683</c:v>
                </c:pt>
                <c:pt idx="19">
                  <c:v>492069</c:v>
                </c:pt>
                <c:pt idx="20">
                  <c:v>489949</c:v>
                </c:pt>
                <c:pt idx="21">
                  <c:v>477764</c:v>
                </c:pt>
                <c:pt idx="22">
                  <c:v>474905</c:v>
                </c:pt>
                <c:pt idx="23">
                  <c:v>485085</c:v>
                </c:pt>
                <c:pt idx="24">
                  <c:v>479523</c:v>
                </c:pt>
                <c:pt idx="25">
                  <c:v>497798</c:v>
                </c:pt>
                <c:pt idx="26">
                  <c:v>496351</c:v>
                </c:pt>
                <c:pt idx="27">
                  <c:v>493841</c:v>
                </c:pt>
                <c:pt idx="28">
                  <c:v>484316</c:v>
                </c:pt>
                <c:pt idx="29">
                  <c:v>487661</c:v>
                </c:pt>
                <c:pt idx="30">
                  <c:v>500140</c:v>
                </c:pt>
                <c:pt idx="31">
                  <c:v>484046</c:v>
                </c:pt>
                <c:pt idx="32">
                  <c:v>492567</c:v>
                </c:pt>
                <c:pt idx="33">
                  <c:v>483655</c:v>
                </c:pt>
                <c:pt idx="34">
                  <c:v>476749</c:v>
                </c:pt>
                <c:pt idx="35">
                  <c:v>480809</c:v>
                </c:pt>
                <c:pt idx="36">
                  <c:v>459429</c:v>
                </c:pt>
                <c:pt idx="37">
                  <c:v>484172</c:v>
                </c:pt>
                <c:pt idx="38">
                  <c:v>476821</c:v>
                </c:pt>
                <c:pt idx="39">
                  <c:v>491018</c:v>
                </c:pt>
                <c:pt idx="40">
                  <c:v>481842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E9-4D93-9863-B4A76BE16FBE}"/>
            </c:ext>
          </c:extLst>
        </c:ser>
        <c:ser>
          <c:idx val="1"/>
          <c:order val="1"/>
          <c:tx>
            <c:strRef>
              <c:f>'Daily Paying Users'!$D$2:$D$3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'Daily Paying Users'!$B$4:$B$44</c:f>
              <c:numCache>
                <c:formatCode>General</c:formatCode>
                <c:ptCount val="41"/>
                <c:pt idx="0">
                  <c:v>-14</c:v>
                </c:pt>
                <c:pt idx="1">
                  <c:v>-13</c:v>
                </c:pt>
                <c:pt idx="2">
                  <c:v>-12</c:v>
                </c:pt>
                <c:pt idx="3">
                  <c:v>-11</c:v>
                </c:pt>
                <c:pt idx="4">
                  <c:v>-10</c:v>
                </c:pt>
                <c:pt idx="5">
                  <c:v>-9</c:v>
                </c:pt>
                <c:pt idx="6">
                  <c:v>-8</c:v>
                </c:pt>
                <c:pt idx="7">
                  <c:v>-7</c:v>
                </c:pt>
                <c:pt idx="8">
                  <c:v>-6</c:v>
                </c:pt>
                <c:pt idx="9">
                  <c:v>-5</c:v>
                </c:pt>
                <c:pt idx="10">
                  <c:v>-4</c:v>
                </c:pt>
                <c:pt idx="11">
                  <c:v>-3</c:v>
                </c:pt>
                <c:pt idx="12">
                  <c:v>-2</c:v>
                </c:pt>
                <c:pt idx="13">
                  <c:v>-1</c:v>
                </c:pt>
                <c:pt idx="14">
                  <c:v>0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  <c:pt idx="24">
                  <c:v>10</c:v>
                </c:pt>
                <c:pt idx="25">
                  <c:v>11</c:v>
                </c:pt>
                <c:pt idx="26">
                  <c:v>12</c:v>
                </c:pt>
                <c:pt idx="27">
                  <c:v>13</c:v>
                </c:pt>
                <c:pt idx="28">
                  <c:v>14</c:v>
                </c:pt>
                <c:pt idx="29">
                  <c:v>15</c:v>
                </c:pt>
                <c:pt idx="30">
                  <c:v>16</c:v>
                </c:pt>
                <c:pt idx="31">
                  <c:v>17</c:v>
                </c:pt>
                <c:pt idx="32">
                  <c:v>18</c:v>
                </c:pt>
                <c:pt idx="33">
                  <c:v>19</c:v>
                </c:pt>
                <c:pt idx="34">
                  <c:v>20</c:v>
                </c:pt>
                <c:pt idx="35">
                  <c:v>21</c:v>
                </c:pt>
                <c:pt idx="36">
                  <c:v>22</c:v>
                </c:pt>
                <c:pt idx="37">
                  <c:v>23</c:v>
                </c:pt>
                <c:pt idx="38">
                  <c:v>24</c:v>
                </c:pt>
                <c:pt idx="39">
                  <c:v>25</c:v>
                </c:pt>
                <c:pt idx="40">
                  <c:v>26</c:v>
                </c:pt>
              </c:numCache>
            </c:numRef>
          </c:cat>
          <c:val>
            <c:numRef>
              <c:f>'Daily Paying Users'!$D$4:$D$44</c:f>
              <c:numCache>
                <c:formatCode>General</c:formatCode>
                <c:ptCount val="41"/>
                <c:pt idx="0">
                  <c:v>516640</c:v>
                </c:pt>
                <c:pt idx="1">
                  <c:v>513877</c:v>
                </c:pt>
                <c:pt idx="2">
                  <c:v>526525</c:v>
                </c:pt>
                <c:pt idx="3">
                  <c:v>514213</c:v>
                </c:pt>
                <c:pt idx="4">
                  <c:v>524919</c:v>
                </c:pt>
                <c:pt idx="5">
                  <c:v>524685</c:v>
                </c:pt>
                <c:pt idx="6">
                  <c:v>508644</c:v>
                </c:pt>
                <c:pt idx="7">
                  <c:v>509807</c:v>
                </c:pt>
                <c:pt idx="8">
                  <c:v>516125</c:v>
                </c:pt>
                <c:pt idx="9">
                  <c:v>519218</c:v>
                </c:pt>
                <c:pt idx="10">
                  <c:v>513529</c:v>
                </c:pt>
                <c:pt idx="11">
                  <c:v>508692</c:v>
                </c:pt>
                <c:pt idx="12">
                  <c:v>516137</c:v>
                </c:pt>
                <c:pt idx="13">
                  <c:v>562151</c:v>
                </c:pt>
                <c:pt idx="14">
                  <c:v>604328</c:v>
                </c:pt>
                <c:pt idx="15">
                  <c:v>614710</c:v>
                </c:pt>
                <c:pt idx="16">
                  <c:v>607109</c:v>
                </c:pt>
                <c:pt idx="17">
                  <c:v>558074</c:v>
                </c:pt>
                <c:pt idx="18">
                  <c:v>542213</c:v>
                </c:pt>
                <c:pt idx="19">
                  <c:v>537124</c:v>
                </c:pt>
                <c:pt idx="20">
                  <c:v>537124</c:v>
                </c:pt>
                <c:pt idx="21">
                  <c:v>522923</c:v>
                </c:pt>
                <c:pt idx="22">
                  <c:v>522365</c:v>
                </c:pt>
                <c:pt idx="23">
                  <c:v>526310</c:v>
                </c:pt>
                <c:pt idx="24">
                  <c:v>515975</c:v>
                </c:pt>
                <c:pt idx="25">
                  <c:v>536015</c:v>
                </c:pt>
                <c:pt idx="26">
                  <c:v>540666</c:v>
                </c:pt>
                <c:pt idx="27">
                  <c:v>524655</c:v>
                </c:pt>
                <c:pt idx="28">
                  <c:v>511875</c:v>
                </c:pt>
                <c:pt idx="29">
                  <c:v>518403</c:v>
                </c:pt>
                <c:pt idx="30">
                  <c:v>532658</c:v>
                </c:pt>
                <c:pt idx="31">
                  <c:v>511239</c:v>
                </c:pt>
                <c:pt idx="32">
                  <c:v>512534</c:v>
                </c:pt>
                <c:pt idx="33">
                  <c:v>504502</c:v>
                </c:pt>
                <c:pt idx="34">
                  <c:v>497290</c:v>
                </c:pt>
                <c:pt idx="35">
                  <c:v>503123</c:v>
                </c:pt>
                <c:pt idx="36">
                  <c:v>481699</c:v>
                </c:pt>
                <c:pt idx="37">
                  <c:v>509747</c:v>
                </c:pt>
                <c:pt idx="38">
                  <c:v>499023</c:v>
                </c:pt>
                <c:pt idx="39">
                  <c:v>513080</c:v>
                </c:pt>
                <c:pt idx="40">
                  <c:v>502655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E9-4D93-9863-B4A76BE16F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37102056"/>
        <c:axId val="237100488"/>
      </c:lineChart>
      <c:catAx>
        <c:axId val="237102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37100488"/>
        <c:crosses val="autoZero"/>
        <c:auto val="1"/>
        <c:lblAlgn val="ctr"/>
        <c:lblOffset val="100"/>
        <c:noMultiLvlLbl val="0"/>
      </c:catAx>
      <c:valAx>
        <c:axId val="237100488"/>
        <c:scaling>
          <c:orientation val="minMax"/>
          <c:min val="4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37102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14DR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'14DR'!$C$2:$C$3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'14DR'!$B$4:$B$17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  <c:extLst/>
            </c:numRef>
          </c:cat>
          <c:val>
            <c:numRef>
              <c:f>'14DR'!$C$4:$C$17</c:f>
              <c:numCache>
                <c:formatCode>0.00%</c:formatCode>
                <c:ptCount val="13"/>
                <c:pt idx="0">
                  <c:v>0.192</c:v>
                </c:pt>
                <c:pt idx="1">
                  <c:v>0.19800000000000001</c:v>
                </c:pt>
                <c:pt idx="2">
                  <c:v>0.19600000000000001</c:v>
                </c:pt>
                <c:pt idx="3">
                  <c:v>0.193</c:v>
                </c:pt>
                <c:pt idx="4">
                  <c:v>0.182</c:v>
                </c:pt>
                <c:pt idx="5">
                  <c:v>0.17899999999999999</c:v>
                </c:pt>
                <c:pt idx="6">
                  <c:v>0.17699999999999999</c:v>
                </c:pt>
                <c:pt idx="7">
                  <c:v>0.17299999999999999</c:v>
                </c:pt>
                <c:pt idx="8">
                  <c:v>0.17499999999999999</c:v>
                </c:pt>
                <c:pt idx="9">
                  <c:v>0.17199999999999999</c:v>
                </c:pt>
                <c:pt idx="10">
                  <c:v>0.17399999999999999</c:v>
                </c:pt>
                <c:pt idx="11">
                  <c:v>0.17399999999999999</c:v>
                </c:pt>
                <c:pt idx="12">
                  <c:v>0.17100000000000001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5A93-4781-85F9-F5D2E91FA71B}"/>
            </c:ext>
          </c:extLst>
        </c:ser>
        <c:ser>
          <c:idx val="1"/>
          <c:order val="1"/>
          <c:tx>
            <c:strRef>
              <c:f>'14DR'!$D$2:$D$3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ln w="28575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'14DR'!$B$4:$B$17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  <c:extLst/>
            </c:numRef>
          </c:cat>
          <c:val>
            <c:numRef>
              <c:f>'14DR'!$D$4:$D$17</c:f>
              <c:numCache>
                <c:formatCode>0.00%</c:formatCode>
                <c:ptCount val="13"/>
                <c:pt idx="0">
                  <c:v>0.189</c:v>
                </c:pt>
                <c:pt idx="1">
                  <c:v>0.19700000000000001</c:v>
                </c:pt>
                <c:pt idx="2">
                  <c:v>0.19</c:v>
                </c:pt>
                <c:pt idx="3">
                  <c:v>0.188</c:v>
                </c:pt>
                <c:pt idx="4">
                  <c:v>0.17599999999999999</c:v>
                </c:pt>
                <c:pt idx="5">
                  <c:v>0.17499999999999999</c:v>
                </c:pt>
                <c:pt idx="6">
                  <c:v>0.17299999999999999</c:v>
                </c:pt>
                <c:pt idx="7">
                  <c:v>0.16800000000000001</c:v>
                </c:pt>
                <c:pt idx="8">
                  <c:v>0.17100000000000001</c:v>
                </c:pt>
                <c:pt idx="9">
                  <c:v>0.16500000000000001</c:v>
                </c:pt>
                <c:pt idx="10">
                  <c:v>0.17100000000000001</c:v>
                </c:pt>
                <c:pt idx="11">
                  <c:v>0.17199999999999999</c:v>
                </c:pt>
                <c:pt idx="12">
                  <c:v>0.16700000000000001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5A93-4781-85F9-F5D2E91FA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38442296"/>
        <c:axId val="358925880"/>
      </c:lineChart>
      <c:catAx>
        <c:axId val="238442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58925880"/>
        <c:crosses val="autoZero"/>
        <c:auto val="1"/>
        <c:lblAlgn val="ctr"/>
        <c:lblOffset val="100"/>
        <c:noMultiLvlLbl val="0"/>
      </c:catAx>
      <c:valAx>
        <c:axId val="358925880"/>
        <c:scaling>
          <c:orientation val="minMax"/>
          <c:min val="0.15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38442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Daily Active Users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Active Users'!$B$18:$B$44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</c:numCache>
              <c:extLst/>
            </c:numRef>
          </c:cat>
          <c:val>
            <c:numRef>
              <c:f>'Daily Active Users'!$C$18:$C$44</c:f>
              <c:numCache>
                <c:formatCode>General</c:formatCode>
                <c:ptCount val="26"/>
                <c:pt idx="0">
                  <c:v>34728940</c:v>
                </c:pt>
                <c:pt idx="1">
                  <c:v>35097195</c:v>
                </c:pt>
                <c:pt idx="2">
                  <c:v>36155410</c:v>
                </c:pt>
                <c:pt idx="3">
                  <c:v>36881270</c:v>
                </c:pt>
                <c:pt idx="4">
                  <c:v>36771923</c:v>
                </c:pt>
                <c:pt idx="5">
                  <c:v>36981546</c:v>
                </c:pt>
                <c:pt idx="6">
                  <c:v>36504456</c:v>
                </c:pt>
                <c:pt idx="7">
                  <c:v>35413369</c:v>
                </c:pt>
                <c:pt idx="8">
                  <c:v>35882935</c:v>
                </c:pt>
                <c:pt idx="9">
                  <c:v>36904893</c:v>
                </c:pt>
                <c:pt idx="10">
                  <c:v>37266187</c:v>
                </c:pt>
                <c:pt idx="11">
                  <c:v>37208772</c:v>
                </c:pt>
                <c:pt idx="12">
                  <c:v>36815790</c:v>
                </c:pt>
                <c:pt idx="13">
                  <c:v>36084746</c:v>
                </c:pt>
                <c:pt idx="14">
                  <c:v>35166300</c:v>
                </c:pt>
                <c:pt idx="15">
                  <c:v>35821469</c:v>
                </c:pt>
                <c:pt idx="16">
                  <c:v>36656134</c:v>
                </c:pt>
                <c:pt idx="17">
                  <c:v>36828784</c:v>
                </c:pt>
                <c:pt idx="18">
                  <c:v>36395107</c:v>
                </c:pt>
                <c:pt idx="19">
                  <c:v>36079366</c:v>
                </c:pt>
                <c:pt idx="20">
                  <c:v>35594824</c:v>
                </c:pt>
                <c:pt idx="21">
                  <c:v>34422319</c:v>
                </c:pt>
                <c:pt idx="22">
                  <c:v>35114477</c:v>
                </c:pt>
                <c:pt idx="23">
                  <c:v>35996976</c:v>
                </c:pt>
                <c:pt idx="24">
                  <c:v>36281058</c:v>
                </c:pt>
                <c:pt idx="25">
                  <c:v>35261856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C8D2-4177-A7F9-D6079577FD20}"/>
            </c:ext>
          </c:extLst>
        </c:ser>
        <c:ser>
          <c:idx val="1"/>
          <c:order val="1"/>
          <c:tx>
            <c:v>Group 5 minutes</c:v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'Daily Active Users'!$B$18:$B$44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</c:numCache>
              <c:extLst/>
            </c:numRef>
          </c:cat>
          <c:val>
            <c:numRef>
              <c:f>'Daily Active Users'!$D$18:$D$44</c:f>
              <c:numCache>
                <c:formatCode>General</c:formatCode>
                <c:ptCount val="26"/>
                <c:pt idx="0">
                  <c:v>34768653</c:v>
                </c:pt>
                <c:pt idx="1">
                  <c:v>35063027</c:v>
                </c:pt>
                <c:pt idx="2">
                  <c:v>36101219</c:v>
                </c:pt>
                <c:pt idx="3">
                  <c:v>36764945</c:v>
                </c:pt>
                <c:pt idx="4">
                  <c:v>36649311</c:v>
                </c:pt>
                <c:pt idx="5">
                  <c:v>36809824</c:v>
                </c:pt>
                <c:pt idx="6">
                  <c:v>36286779</c:v>
                </c:pt>
                <c:pt idx="7">
                  <c:v>35160372</c:v>
                </c:pt>
                <c:pt idx="8">
                  <c:v>35595071</c:v>
                </c:pt>
                <c:pt idx="9">
                  <c:v>36582118</c:v>
                </c:pt>
                <c:pt idx="10">
                  <c:v>36901248</c:v>
                </c:pt>
                <c:pt idx="11">
                  <c:v>36800692</c:v>
                </c:pt>
                <c:pt idx="12">
                  <c:v>36370478</c:v>
                </c:pt>
                <c:pt idx="13">
                  <c:v>35612972</c:v>
                </c:pt>
                <c:pt idx="14">
                  <c:v>34693079</c:v>
                </c:pt>
                <c:pt idx="15">
                  <c:v>35296524</c:v>
                </c:pt>
                <c:pt idx="16">
                  <c:v>36087771</c:v>
                </c:pt>
                <c:pt idx="17">
                  <c:v>36210144</c:v>
                </c:pt>
                <c:pt idx="18">
                  <c:v>35734579</c:v>
                </c:pt>
                <c:pt idx="19">
                  <c:v>35390387</c:v>
                </c:pt>
                <c:pt idx="20">
                  <c:v>34876467</c:v>
                </c:pt>
                <c:pt idx="21">
                  <c:v>33683370</c:v>
                </c:pt>
                <c:pt idx="22">
                  <c:v>34382940</c:v>
                </c:pt>
                <c:pt idx="23">
                  <c:v>35192835</c:v>
                </c:pt>
                <c:pt idx="24">
                  <c:v>35462810</c:v>
                </c:pt>
                <c:pt idx="25">
                  <c:v>34386364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C8D2-4177-A7F9-D6079577F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8929016"/>
        <c:axId val="358923528"/>
      </c:lineChart>
      <c:catAx>
        <c:axId val="358929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58923528"/>
        <c:crosses val="autoZero"/>
        <c:auto val="1"/>
        <c:lblAlgn val="ctr"/>
        <c:lblOffset val="100"/>
        <c:noMultiLvlLbl val="0"/>
      </c:catAx>
      <c:valAx>
        <c:axId val="358923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58929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Daily</a:t>
            </a:r>
            <a:r>
              <a:rPr lang="sv-SE" baseline="0"/>
              <a:t> Gross Booking</a:t>
            </a:r>
            <a:endParaRPr lang="sv-SE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Group 30 minutes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Gross Bookings'!$B$18:$B$44</c:f>
              <c:numCache>
                <c:formatCode>General</c:formatCode>
                <c:ptCount val="2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  <c:pt idx="18">
                  <c:v>21</c:v>
                </c:pt>
                <c:pt idx="19">
                  <c:v>22</c:v>
                </c:pt>
                <c:pt idx="20">
                  <c:v>23</c:v>
                </c:pt>
                <c:pt idx="21">
                  <c:v>24</c:v>
                </c:pt>
                <c:pt idx="22">
                  <c:v>25</c:v>
                </c:pt>
                <c:pt idx="23">
                  <c:v>26</c:v>
                </c:pt>
              </c:numCache>
              <c:extLst/>
            </c:numRef>
          </c:cat>
          <c:val>
            <c:numRef>
              <c:f>'Daily Gross Bookings'!$C$18:$C$44</c:f>
              <c:numCache>
                <c:formatCode>General</c:formatCode>
                <c:ptCount val="24"/>
                <c:pt idx="0">
                  <c:v>3485569</c:v>
                </c:pt>
                <c:pt idx="1">
                  <c:v>3272769</c:v>
                </c:pt>
                <c:pt idx="2">
                  <c:v>3172715</c:v>
                </c:pt>
                <c:pt idx="3">
                  <c:v>3143803</c:v>
                </c:pt>
                <c:pt idx="4">
                  <c:v>3128355</c:v>
                </c:pt>
                <c:pt idx="5">
                  <c:v>3283082</c:v>
                </c:pt>
                <c:pt idx="6">
                  <c:v>3327239</c:v>
                </c:pt>
                <c:pt idx="7">
                  <c:v>3151025</c:v>
                </c:pt>
                <c:pt idx="8">
                  <c:v>3264396</c:v>
                </c:pt>
                <c:pt idx="9">
                  <c:v>3340002</c:v>
                </c:pt>
                <c:pt idx="10">
                  <c:v>3296696</c:v>
                </c:pt>
                <c:pt idx="11">
                  <c:v>3304624</c:v>
                </c:pt>
                <c:pt idx="12">
                  <c:v>3467771</c:v>
                </c:pt>
                <c:pt idx="13">
                  <c:v>3506839</c:v>
                </c:pt>
                <c:pt idx="14">
                  <c:v>3274572</c:v>
                </c:pt>
                <c:pt idx="15">
                  <c:v>3341649</c:v>
                </c:pt>
                <c:pt idx="16">
                  <c:v>3228928</c:v>
                </c:pt>
                <c:pt idx="17">
                  <c:v>3190309</c:v>
                </c:pt>
                <c:pt idx="18">
                  <c:v>3369328</c:v>
                </c:pt>
                <c:pt idx="19">
                  <c:v>3293492</c:v>
                </c:pt>
                <c:pt idx="20">
                  <c:v>3437113</c:v>
                </c:pt>
                <c:pt idx="21">
                  <c:v>3242521</c:v>
                </c:pt>
                <c:pt idx="22">
                  <c:v>3363323</c:v>
                </c:pt>
                <c:pt idx="23">
                  <c:v>3287780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4377-4956-B5C6-9BABBD45B967}"/>
            </c:ext>
          </c:extLst>
        </c:ser>
        <c:ser>
          <c:idx val="1"/>
          <c:order val="1"/>
          <c:tx>
            <c:v>Group 5 minutes</c:v>
          </c:tx>
          <c:spPr>
            <a:ln w="28575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'Daily Gross Bookings'!$B$18:$B$44</c:f>
              <c:numCache>
                <c:formatCode>General</c:formatCode>
                <c:ptCount val="2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  <c:pt idx="18">
                  <c:v>21</c:v>
                </c:pt>
                <c:pt idx="19">
                  <c:v>22</c:v>
                </c:pt>
                <c:pt idx="20">
                  <c:v>23</c:v>
                </c:pt>
                <c:pt idx="21">
                  <c:v>24</c:v>
                </c:pt>
                <c:pt idx="22">
                  <c:v>25</c:v>
                </c:pt>
                <c:pt idx="23">
                  <c:v>26</c:v>
                </c:pt>
              </c:numCache>
              <c:extLst/>
            </c:numRef>
          </c:cat>
          <c:val>
            <c:numRef>
              <c:f>'Daily Gross Bookings'!$D$18:$D$44</c:f>
              <c:numCache>
                <c:formatCode>General</c:formatCode>
                <c:ptCount val="24"/>
                <c:pt idx="0">
                  <c:v>3672928</c:v>
                </c:pt>
                <c:pt idx="1">
                  <c:v>3487867</c:v>
                </c:pt>
                <c:pt idx="2">
                  <c:v>3454115</c:v>
                </c:pt>
                <c:pt idx="3">
                  <c:v>3468491</c:v>
                </c:pt>
                <c:pt idx="4">
                  <c:v>3399479</c:v>
                </c:pt>
                <c:pt idx="5">
                  <c:v>3556626</c:v>
                </c:pt>
                <c:pt idx="6">
                  <c:v>3584319</c:v>
                </c:pt>
                <c:pt idx="7">
                  <c:v>3327501</c:v>
                </c:pt>
                <c:pt idx="8">
                  <c:v>3489980</c:v>
                </c:pt>
                <c:pt idx="9">
                  <c:v>3582594</c:v>
                </c:pt>
                <c:pt idx="10">
                  <c:v>3450440</c:v>
                </c:pt>
                <c:pt idx="11">
                  <c:v>3400978</c:v>
                </c:pt>
                <c:pt idx="12">
                  <c:v>3577593</c:v>
                </c:pt>
                <c:pt idx="13">
                  <c:v>3688280</c:v>
                </c:pt>
                <c:pt idx="14">
                  <c:v>3358463</c:v>
                </c:pt>
                <c:pt idx="15">
                  <c:v>3438433</c:v>
                </c:pt>
                <c:pt idx="16">
                  <c:v>3340162</c:v>
                </c:pt>
                <c:pt idx="17">
                  <c:v>3304073</c:v>
                </c:pt>
                <c:pt idx="18">
                  <c:v>3485382</c:v>
                </c:pt>
                <c:pt idx="19">
                  <c:v>3411583</c:v>
                </c:pt>
                <c:pt idx="20">
                  <c:v>3573890</c:v>
                </c:pt>
                <c:pt idx="21">
                  <c:v>3336281</c:v>
                </c:pt>
                <c:pt idx="22">
                  <c:v>3464725</c:v>
                </c:pt>
                <c:pt idx="23">
                  <c:v>3375927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4377-4956-B5C6-9BABBD45B9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8930976"/>
        <c:axId val="358929408"/>
      </c:lineChart>
      <c:catAx>
        <c:axId val="35893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58929408"/>
        <c:crosses val="autoZero"/>
        <c:auto val="1"/>
        <c:lblAlgn val="ctr"/>
        <c:lblOffset val="100"/>
        <c:noMultiLvlLbl val="0"/>
      </c:catAx>
      <c:valAx>
        <c:axId val="35892940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58930976"/>
        <c:crosses val="autoZero"/>
        <c:crossBetween val="between"/>
        <c:dispUnits>
          <c:builtInUnit val="million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 dirty="0" smtClean="0"/>
              <a:t>Daily Paying User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'Daily Paying Users'!$C$2:$C$3</c:f>
              <c:strCache>
                <c:ptCount val="2"/>
                <c:pt idx="0">
                  <c:v>Group</c:v>
                </c:pt>
                <c:pt idx="1">
                  <c:v>30 minutes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'Daily Paying Users'!$B$4:$B$44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</c:numCache>
              <c:extLst/>
            </c:numRef>
          </c:cat>
          <c:val>
            <c:numRef>
              <c:f>'Daily Paying Users'!$C$4:$C$44</c:f>
              <c:numCache>
                <c:formatCode>General</c:formatCode>
                <c:ptCount val="26"/>
                <c:pt idx="0">
                  <c:v>590662</c:v>
                </c:pt>
                <c:pt idx="1">
                  <c:v>586692</c:v>
                </c:pt>
                <c:pt idx="2">
                  <c:v>526985</c:v>
                </c:pt>
                <c:pt idx="3">
                  <c:v>505683</c:v>
                </c:pt>
                <c:pt idx="4">
                  <c:v>492069</c:v>
                </c:pt>
                <c:pt idx="5">
                  <c:v>489949</c:v>
                </c:pt>
                <c:pt idx="6">
                  <c:v>477764</c:v>
                </c:pt>
                <c:pt idx="7">
                  <c:v>474905</c:v>
                </c:pt>
                <c:pt idx="8">
                  <c:v>485085</c:v>
                </c:pt>
                <c:pt idx="9">
                  <c:v>479523</c:v>
                </c:pt>
                <c:pt idx="10">
                  <c:v>497798</c:v>
                </c:pt>
                <c:pt idx="11">
                  <c:v>496351</c:v>
                </c:pt>
                <c:pt idx="12">
                  <c:v>493841</c:v>
                </c:pt>
                <c:pt idx="13">
                  <c:v>484316</c:v>
                </c:pt>
                <c:pt idx="14">
                  <c:v>487661</c:v>
                </c:pt>
                <c:pt idx="15">
                  <c:v>500140</c:v>
                </c:pt>
                <c:pt idx="16">
                  <c:v>484046</c:v>
                </c:pt>
                <c:pt idx="17">
                  <c:v>492567</c:v>
                </c:pt>
                <c:pt idx="18">
                  <c:v>483655</c:v>
                </c:pt>
                <c:pt idx="19">
                  <c:v>476749</c:v>
                </c:pt>
                <c:pt idx="20">
                  <c:v>480809</c:v>
                </c:pt>
                <c:pt idx="21">
                  <c:v>459429</c:v>
                </c:pt>
                <c:pt idx="22">
                  <c:v>484172</c:v>
                </c:pt>
                <c:pt idx="23">
                  <c:v>476821</c:v>
                </c:pt>
                <c:pt idx="24">
                  <c:v>491018</c:v>
                </c:pt>
                <c:pt idx="25">
                  <c:v>481842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EAE4-4264-B740-397E7E8DFFD9}"/>
            </c:ext>
          </c:extLst>
        </c:ser>
        <c:ser>
          <c:idx val="1"/>
          <c:order val="1"/>
          <c:tx>
            <c:strRef>
              <c:f>'Daily Paying Users'!$D$2:$D$3</c:f>
              <c:strCache>
                <c:ptCount val="2"/>
                <c:pt idx="0">
                  <c:v>Group</c:v>
                </c:pt>
                <c:pt idx="1">
                  <c:v>5 minutes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'Daily Paying Users'!$B$4:$B$44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</c:numCache>
              <c:extLst/>
            </c:numRef>
          </c:cat>
          <c:val>
            <c:numRef>
              <c:f>'Daily Paying Users'!$D$4:$D$44</c:f>
              <c:numCache>
                <c:formatCode>General</c:formatCode>
                <c:ptCount val="26"/>
                <c:pt idx="0">
                  <c:v>614710</c:v>
                </c:pt>
                <c:pt idx="1">
                  <c:v>607109</c:v>
                </c:pt>
                <c:pt idx="2">
                  <c:v>558074</c:v>
                </c:pt>
                <c:pt idx="3">
                  <c:v>542213</c:v>
                </c:pt>
                <c:pt idx="4">
                  <c:v>537124</c:v>
                </c:pt>
                <c:pt idx="5">
                  <c:v>537124</c:v>
                </c:pt>
                <c:pt idx="6">
                  <c:v>522923</c:v>
                </c:pt>
                <c:pt idx="7">
                  <c:v>522365</c:v>
                </c:pt>
                <c:pt idx="8">
                  <c:v>526310</c:v>
                </c:pt>
                <c:pt idx="9">
                  <c:v>515975</c:v>
                </c:pt>
                <c:pt idx="10">
                  <c:v>536015</c:v>
                </c:pt>
                <c:pt idx="11">
                  <c:v>540666</c:v>
                </c:pt>
                <c:pt idx="12">
                  <c:v>524655</c:v>
                </c:pt>
                <c:pt idx="13">
                  <c:v>511875</c:v>
                </c:pt>
                <c:pt idx="14">
                  <c:v>518403</c:v>
                </c:pt>
                <c:pt idx="15">
                  <c:v>532658</c:v>
                </c:pt>
                <c:pt idx="16">
                  <c:v>511239</c:v>
                </c:pt>
                <c:pt idx="17">
                  <c:v>512534</c:v>
                </c:pt>
                <c:pt idx="18">
                  <c:v>504502</c:v>
                </c:pt>
                <c:pt idx="19">
                  <c:v>497290</c:v>
                </c:pt>
                <c:pt idx="20">
                  <c:v>503123</c:v>
                </c:pt>
                <c:pt idx="21">
                  <c:v>481699</c:v>
                </c:pt>
                <c:pt idx="22">
                  <c:v>509747</c:v>
                </c:pt>
                <c:pt idx="23">
                  <c:v>499023</c:v>
                </c:pt>
                <c:pt idx="24">
                  <c:v>513080</c:v>
                </c:pt>
                <c:pt idx="25">
                  <c:v>502655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EAE4-4264-B740-397E7E8DFF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8923920"/>
        <c:axId val="358925096"/>
      </c:lineChart>
      <c:catAx>
        <c:axId val="35892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58925096"/>
        <c:crosses val="autoZero"/>
        <c:auto val="1"/>
        <c:lblAlgn val="ctr"/>
        <c:lblOffset val="100"/>
        <c:noMultiLvlLbl val="0"/>
      </c:catAx>
      <c:valAx>
        <c:axId val="3589250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58923920"/>
        <c:crosses val="autoZero"/>
        <c:crossBetween val="between"/>
        <c:dispUnits>
          <c:builtInUnit val="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0E24D-F424-4FC1-9211-A28C78163C80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5C43E-AC97-4B80-88F7-2011CC809D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7318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A849B-09C8-4101-9A25-DB8AFE0D38EA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2CDF3-5AC7-47F0-9C6D-E885FE00A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681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8707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On the contrary,</a:t>
            </a:r>
            <a:r>
              <a:rPr lang="sv-SE" baseline="0" dirty="0" smtClean="0"/>
              <a:t> 5 min group brings slightly higher gross booking. 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907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Understand</a:t>
            </a:r>
            <a:r>
              <a:rPr lang="sv-SE" baseline="0" dirty="0" smtClean="0"/>
              <a:t> the difference 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409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One interesting observation</a:t>
            </a:r>
            <a:r>
              <a:rPr lang="sv-SE" baseline="0" dirty="0" smtClean="0"/>
              <a:t> is : </a:t>
            </a:r>
          </a:p>
          <a:p>
            <a:r>
              <a:rPr lang="sv-SE" baseline="0" dirty="0" smtClean="0"/>
              <a:t>In 5 minute group, players generally play more game rounds, levels appear ”more difficult” for them </a:t>
            </a:r>
          </a:p>
          <a:p>
            <a:r>
              <a:rPr lang="sv-SE" baseline="0" dirty="0" smtClean="0"/>
              <a:t>In comparison, a player in 30 minutes group is experiencing higher efficientcy  on progression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28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My</a:t>
            </a:r>
            <a:r>
              <a:rPr lang="sv-SE" baseline="0" dirty="0" smtClean="0"/>
              <a:t> interpretation, higher gross booking comes from two aspects: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582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Better</a:t>
            </a:r>
            <a:r>
              <a:rPr lang="sv-SE" baseline="0" dirty="0" smtClean="0"/>
              <a:t> on-boarding experience which is examplified by better 2DR. ( tighter play session, less punishing experience)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554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More importantly, it</a:t>
            </a:r>
            <a:r>
              <a:rPr lang="sv-SE" baseline="0" dirty="0" smtClean="0"/>
              <a:t> comes from faster content consumption. Y is the max level has been reached; X is the number of players. Green gap tells us about the number of players in group 5min who are faster than 30 min group players. 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477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To better indentify the impact of the configuration:</a:t>
            </a:r>
            <a:r>
              <a:rPr lang="sv-SE" baseline="0" dirty="0" smtClean="0"/>
              <a:t> </a:t>
            </a:r>
          </a:p>
          <a:p>
            <a:r>
              <a:rPr lang="sv-SE" baseline="0" smtClean="0"/>
              <a:t>New metrix to eliminate the factor of content consumption speed.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996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53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A/B</a:t>
            </a:r>
            <a:r>
              <a:rPr lang="sv-SE" baseline="0" dirty="0" smtClean="0"/>
              <a:t> test case from Farm Heroes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981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To</a:t>
            </a:r>
            <a:r>
              <a:rPr lang="sv-SE" baseline="0" dirty="0" smtClean="0"/>
              <a:t> access the impact of reduced life replenishing time, run the test with two groups of players :  one with 30 minutes , the other with 5 miniutes; same group size, both have around 80,000,000 WAU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515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However, no</a:t>
            </a:r>
            <a:r>
              <a:rPr lang="sv-SE" baseline="0" dirty="0" smtClean="0"/>
              <a:t> game changer identified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881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Left half</a:t>
            </a:r>
            <a:r>
              <a:rPr lang="sv-SE" baseline="0" dirty="0" smtClean="0"/>
              <a:t> is before the AB test:</a:t>
            </a:r>
          </a:p>
          <a:p>
            <a:r>
              <a:rPr lang="sv-SE" baseline="0" dirty="0" smtClean="0"/>
              <a:t>Slight decrease in Gross booking where the best case is 0.99% drop from 5min group;</a:t>
            </a:r>
          </a:p>
          <a:p>
            <a:r>
              <a:rPr lang="sv-SE" baseline="0" dirty="0" smtClean="0"/>
              <a:t>Minor increase in DAU and the best case is 5.1% increase from 30 min group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76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Meanwhile, a</a:t>
            </a:r>
            <a:r>
              <a:rPr lang="sv-SE" baseline="0" dirty="0" smtClean="0"/>
              <a:t> surge is observed since the first day of the abtest and disappeard in 2 days. It only impacts the economy: Gold bar spent, network increment bookings, daily paying users, but no impact on engagement, such as game ends, daily active users. It’s excluded from the following analysis 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241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633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Clearly better engamement from 30 min group. </a:t>
            </a:r>
          </a:p>
          <a:p>
            <a:r>
              <a:rPr lang="sv-SE" dirty="0" smtClean="0"/>
              <a:t>Half a percent higher</a:t>
            </a:r>
            <a:r>
              <a:rPr lang="sv-SE" baseline="0" dirty="0" smtClean="0"/>
              <a:t> 14 day retention;</a:t>
            </a:r>
          </a:p>
          <a:p>
            <a:r>
              <a:rPr lang="sv-SE" baseline="0" dirty="0" smtClean="0"/>
              <a:t>Increasingly better DAU,</a:t>
            </a:r>
          </a:p>
          <a:p>
            <a:r>
              <a:rPr lang="sv-SE" baseline="0" dirty="0" smtClean="0"/>
              <a:t>And constent less churner than group 5 min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2CDF3-5AC7-47F0-9C6D-E885FE00A01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4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">
    <p:bg>
      <p:bgPr>
        <a:gradFill flip="none" rotWithShape="1">
          <a:gsLst>
            <a:gs pos="100000">
              <a:srgbClr val="F0EADF"/>
            </a:gs>
            <a:gs pos="25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1" y="1628800"/>
            <a:ext cx="446574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6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1" y="1772816"/>
            <a:ext cx="7452001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84295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 userDrawn="1">
          <p15:clr>
            <a:srgbClr val="FBAE40"/>
          </p15:clr>
        </p15:guide>
        <p15:guide id="2" pos="270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2587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 userDrawn="1">
          <p15:clr>
            <a:srgbClr val="FBAE40"/>
          </p15:clr>
        </p15:guide>
        <p15:guide id="2" pos="483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184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04040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9937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verla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 bwMode="ltGray">
          <a:xfrm>
            <a:off x="0" y="0"/>
            <a:ext cx="12198426" cy="68580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06" y="142032"/>
            <a:ext cx="4680520" cy="6563332"/>
          </a:xfrm>
          <a:prstGeom prst="roundRect">
            <a:avLst>
              <a:gd name="adj" fmla="val 856"/>
            </a:avLst>
          </a:prstGeom>
          <a:solidFill>
            <a:srgbClr val="FFFFFF">
              <a:alpha val="95000"/>
            </a:srgbClr>
          </a:solidFill>
        </p:spPr>
        <p:txBody>
          <a:bodyPr lIns="324000" tIns="1206000" rIns="324000" bIns="72000"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9758" y="288058"/>
            <a:ext cx="4113788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29758" y="627367"/>
            <a:ext cx="4114800" cy="640800"/>
          </a:xfrm>
        </p:spPr>
        <p:txBody>
          <a:bodyPr anchor="ctr" anchorCtr="0"/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 dirty="0" smtClean="0"/>
              <a:t>Title</a:t>
            </a:r>
            <a:endParaRPr lang="en-GB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29758" y="6309319"/>
            <a:ext cx="41292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22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verl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 bwMode="ltGray">
          <a:xfrm>
            <a:off x="0" y="0"/>
            <a:ext cx="12198428" cy="68580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7855" y="142032"/>
            <a:ext cx="4680000" cy="6588000"/>
          </a:xfrm>
          <a:prstGeom prst="roundRect">
            <a:avLst>
              <a:gd name="adj" fmla="val 1007"/>
            </a:avLst>
          </a:prstGeom>
          <a:solidFill>
            <a:srgbClr val="FFFFFF">
              <a:alpha val="95000"/>
            </a:srgbClr>
          </a:solidFill>
        </p:spPr>
        <p:txBody>
          <a:bodyPr lIns="324000" tIns="1206000" rIns="324000" bIns="72000"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65309" y="288058"/>
            <a:ext cx="41148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665309" y="627367"/>
            <a:ext cx="4114800" cy="640800"/>
          </a:xfrm>
        </p:spPr>
        <p:txBody>
          <a:bodyPr anchor="ctr" anchorCtr="0"/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 dirty="0" smtClean="0"/>
              <a:t>Title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665309" y="6309319"/>
            <a:ext cx="41148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0643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(whole page) and 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 bwMode="ltGray">
          <a:xfrm>
            <a:off x="1814" y="0"/>
            <a:ext cx="12186000" cy="685800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Text Placeholder 10"/>
          <p:cNvSpPr>
            <a:spLocks noGrp="1" noChangeAspect="1"/>
          </p:cNvSpPr>
          <p:nvPr>
            <p:ph type="body" sz="quarter" idx="13" hasCustomPrompt="1"/>
          </p:nvPr>
        </p:nvSpPr>
        <p:spPr bwMode="gray">
          <a:xfrm>
            <a:off x="-169200" y="280865"/>
            <a:ext cx="1869209" cy="431932"/>
          </a:xfrm>
          <a:prstGeom prst="roundRect">
            <a:avLst>
              <a:gd name="adj" fmla="val 9107"/>
            </a:avLst>
          </a:prstGeom>
          <a:solidFill>
            <a:srgbClr val="FFFFFF">
              <a:alpha val="94902"/>
            </a:srgbClr>
          </a:solidFill>
        </p:spPr>
        <p:txBody>
          <a:bodyPr wrap="none" lIns="684000" tIns="108000" rIns="108000" bIns="108000" anchor="ctr" anchorCtr="0">
            <a:sp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0935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8379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content Right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52017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1800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 baseline="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9" name="Title 9"/>
          <p:cNvSpPr>
            <a:spLocks noGrp="1"/>
          </p:cNvSpPr>
          <p:nvPr>
            <p:ph type="title"/>
          </p:nvPr>
        </p:nvSpPr>
        <p:spPr>
          <a:xfrm>
            <a:off x="515380" y="2350800"/>
            <a:ext cx="11268000" cy="999645"/>
          </a:xfrm>
        </p:spPr>
        <p:txBody>
          <a:bodyPr anchor="b" anchorCtr="0">
            <a:normAutofit/>
          </a:bodyPr>
          <a:lstStyle>
            <a:lvl1pPr algn="ctr">
              <a:lnSpc>
                <a:spcPct val="90000"/>
              </a:lnSpc>
              <a:defRPr sz="7200" spc="-200" baseline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380" y="3574800"/>
            <a:ext cx="11268000" cy="2160587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9352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 bwMode="ltGray">
      <p:bgPr>
        <a:gradFill flip="none" rotWithShape="1">
          <a:gsLst>
            <a:gs pos="100000">
              <a:srgbClr val="F0EADF"/>
            </a:gs>
            <a:gs pos="25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0" y="2708920"/>
            <a:ext cx="12192000" cy="99964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7200" spc="-100" baseline="0">
                <a:solidFill>
                  <a:schemeClr val="bg1"/>
                </a:solidFill>
                <a:ea typeface="+mj-ea"/>
                <a:cs typeface="Super Grotesk Offc Pro" panose="020B0504020101020102" pitchFamily="34" charset="0"/>
              </a:defRPr>
            </a:lvl1pPr>
          </a:lstStyle>
          <a:p>
            <a:pPr lvl="0" algn="ctr"/>
            <a:r>
              <a:rPr lang="en-GB" dirty="0" smtClean="0">
                <a:solidFill>
                  <a:schemeClr val="accent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837810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18721260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  <a:lvl2pPr>
              <a:defRPr>
                <a:solidFill>
                  <a:srgbClr val="404040"/>
                </a:solidFill>
              </a:defRPr>
            </a:lvl2pPr>
            <a:lvl3pPr>
              <a:defRPr>
                <a:solidFill>
                  <a:srgbClr val="404040"/>
                </a:solidFill>
              </a:defRPr>
            </a:lvl3pPr>
            <a:lvl4pPr>
              <a:defRPr>
                <a:solidFill>
                  <a:srgbClr val="404040"/>
                </a:solidFill>
              </a:defRPr>
            </a:lvl4pPr>
            <a:lvl5pPr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157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6259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992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2624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1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3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9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1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3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5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7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10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5272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8781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41166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5478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5380" y="476249"/>
            <a:ext cx="11268000" cy="396000"/>
          </a:xfrm>
        </p:spPr>
        <p:txBody>
          <a:bodyPr>
            <a:normAutofit/>
          </a:bodyPr>
          <a:lstStyle>
            <a:lvl1pPr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982800"/>
            <a:ext cx="5714400" cy="4644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464646"/>
                </a:solidFill>
              </a:defRPr>
            </a:lvl1pPr>
            <a:lvl2pPr marL="358775" indent="-179388"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2pPr>
            <a:lvl3pPr marL="536575" indent="-177800">
              <a:buClr>
                <a:schemeClr val="accent3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3pPr>
            <a:lvl4pPr marL="719138" indent="-182563">
              <a:buClr>
                <a:schemeClr val="accent4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4pPr>
            <a:lvl5pPr marL="898525" indent="-179388">
              <a:buClr>
                <a:schemeClr val="accent5"/>
              </a:buClr>
              <a:buFont typeface="Arial" panose="020B0604020202020204" pitchFamily="34" charset="0"/>
              <a:buChar char="•"/>
              <a:defRPr sz="2000">
                <a:solidFill>
                  <a:srgbClr val="464646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596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609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1667235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85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306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734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329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6874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97292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2466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3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177985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 userDrawn="1">
          <p15:clr>
            <a:srgbClr val="FBAE40"/>
          </p15:clr>
        </p15:guide>
        <p15:guide id="2" orient="horz" pos="1525" userDrawn="1">
          <p15:clr>
            <a:srgbClr val="FBAE40"/>
          </p15:clr>
        </p15:guide>
        <p15:guide id="3" orient="horz" pos="148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104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6115290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225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6345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695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893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5934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67501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72795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6523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5083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141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730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372082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766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2868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787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185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2383479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0862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820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06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9986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161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64562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  <a:lvl2pPr>
              <a:defRPr>
                <a:solidFill>
                  <a:srgbClr val="464646"/>
                </a:solidFill>
              </a:defRPr>
            </a:lvl2pPr>
            <a:lvl3pPr>
              <a:defRPr>
                <a:solidFill>
                  <a:srgbClr val="464646"/>
                </a:solidFill>
              </a:defRPr>
            </a:lvl3pPr>
            <a:lvl4pPr>
              <a:defRPr>
                <a:solidFill>
                  <a:srgbClr val="464646"/>
                </a:solidFill>
              </a:defRPr>
            </a:lvl4pPr>
            <a:lvl5pPr>
              <a:defRPr>
                <a:solidFill>
                  <a:srgbClr val="464646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9312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6897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842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5973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5012591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2197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52087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975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rgbClr val="464646"/>
                </a:solidFill>
              </a:defRPr>
            </a:lvl1pPr>
            <a:lvl2pPr>
              <a:defRPr sz="2000">
                <a:solidFill>
                  <a:srgbClr val="464646"/>
                </a:solidFill>
              </a:defRPr>
            </a:lvl2pPr>
            <a:lvl3pPr>
              <a:defRPr sz="1800">
                <a:solidFill>
                  <a:srgbClr val="464646"/>
                </a:solidFill>
              </a:defRPr>
            </a:lvl3pPr>
            <a:lvl4pPr>
              <a:defRPr sz="1800">
                <a:solidFill>
                  <a:srgbClr val="464646"/>
                </a:solidFill>
              </a:defRPr>
            </a:lvl4pPr>
            <a:lvl5pPr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56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132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183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908219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2233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8482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7600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bg1"/>
                </a:solidFill>
              </a:defRPr>
            </a:lvl1pPr>
            <a:lvl2pPr algn="l">
              <a:defRPr sz="20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latshållare för sidfot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3583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00297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1245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22399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rgbClr val="464646"/>
                </a:solidFill>
              </a:defRPr>
            </a:lvl1pPr>
            <a:lvl2pPr algn="l">
              <a:defRPr sz="2000">
                <a:solidFill>
                  <a:srgbClr val="464646"/>
                </a:solidFill>
              </a:defRPr>
            </a:lvl2pPr>
            <a:lvl3pPr algn="l">
              <a:defRPr sz="1800">
                <a:solidFill>
                  <a:srgbClr val="464646"/>
                </a:solidFill>
              </a:defRPr>
            </a:lvl3pPr>
            <a:lvl4pPr algn="l">
              <a:defRPr sz="1800">
                <a:solidFill>
                  <a:srgbClr val="464646"/>
                </a:solidFill>
              </a:defRPr>
            </a:lvl4pPr>
            <a:lvl5pPr algn="l">
              <a:defRPr sz="1800">
                <a:solidFill>
                  <a:srgbClr val="46464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167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783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445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338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7120" y="2060228"/>
            <a:ext cx="11268000" cy="28865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Chapter subject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17120" y="2429355"/>
            <a:ext cx="11268000" cy="999645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7200" spc="-2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17120" y="3786188"/>
            <a:ext cx="11268000" cy="21637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68288" indent="0">
              <a:buNone/>
              <a:defRPr/>
            </a:lvl2pPr>
            <a:lvl3pPr marL="538162" indent="0">
              <a:buNone/>
              <a:defRPr/>
            </a:lvl3pPr>
            <a:lvl4pPr marL="806450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12064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© King.com Ltd 2017 – Commercially confidential</a:t>
            </a:r>
            <a:endParaRPr lang="en-GB" dirty="0" smtClean="0">
              <a:solidFill>
                <a:schemeClr val="tx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2336500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1525">
          <p15:clr>
            <a:srgbClr val="FBAE40"/>
          </p15:clr>
        </p15:guide>
        <p15:guide id="3" orient="horz" pos="148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80" y="1772816"/>
            <a:ext cx="11268000" cy="428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302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380" y="1772816"/>
            <a:ext cx="5436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0459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7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8"/>
          </p:nvPr>
        </p:nvSpPr>
        <p:spPr>
          <a:xfrm>
            <a:off x="8219380" y="1772816"/>
            <a:ext cx="3564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151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315777" y="1772816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/>
          </p:nvPr>
        </p:nvSpPr>
        <p:spPr>
          <a:xfrm>
            <a:off x="515380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6"/>
          </p:nvPr>
        </p:nvSpPr>
        <p:spPr>
          <a:xfrm>
            <a:off x="6315777" y="3999268"/>
            <a:ext cx="5472000" cy="2052000"/>
          </a:xfrm>
        </p:spPr>
        <p:txBody>
          <a:bodyPr anchor="ctr" anchorCtr="0"/>
          <a:lstStyle>
            <a:lvl1pPr algn="l">
              <a:defRPr sz="2200">
                <a:solidFill>
                  <a:schemeClr val="tx1"/>
                </a:solidFill>
              </a:defRPr>
            </a:lvl1pPr>
            <a:lvl2pPr algn="l">
              <a:defRPr sz="2000">
                <a:solidFill>
                  <a:schemeClr val="tx1"/>
                </a:solidFill>
              </a:defRPr>
            </a:lvl2pPr>
            <a:lvl3pPr algn="l">
              <a:defRPr sz="1800">
                <a:solidFill>
                  <a:schemeClr val="tx1"/>
                </a:solidFill>
              </a:defRPr>
            </a:lvl3pPr>
            <a:lvl4pPr algn="l">
              <a:defRPr sz="1800">
                <a:solidFill>
                  <a:schemeClr val="tx1"/>
                </a:solidFill>
              </a:defRPr>
            </a:lvl4pPr>
            <a:lvl5pPr algn="l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6160470" y="1772816"/>
            <a:ext cx="0" cy="428609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 bwMode="gray">
          <a:xfrm flipH="1">
            <a:off x="515380" y="3906017"/>
            <a:ext cx="11268000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latshållare för sidfot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3365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8"/>
            <a:ext cx="11268000" cy="3960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7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9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0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1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3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5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6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7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tx1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72867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3528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1380" y="1772816"/>
            <a:ext cx="7452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27562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0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Content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rgbClr val="464646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476249"/>
            <a:ext cx="11268000" cy="3960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1" name="Picture Placeholder 37"/>
          <p:cNvSpPr>
            <a:spLocks noGrp="1"/>
          </p:cNvSpPr>
          <p:nvPr>
            <p:ph type="pic" sz="quarter" idx="16"/>
          </p:nvPr>
        </p:nvSpPr>
        <p:spPr>
          <a:xfrm>
            <a:off x="515380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515380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3" name="Picture Placeholder 37"/>
          <p:cNvSpPr>
            <a:spLocks noGrp="1"/>
          </p:cNvSpPr>
          <p:nvPr>
            <p:ph type="pic" sz="quarter" idx="17"/>
          </p:nvPr>
        </p:nvSpPr>
        <p:spPr>
          <a:xfrm>
            <a:off x="3407701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07701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8"/>
          </p:nvPr>
        </p:nvSpPr>
        <p:spPr>
          <a:xfrm>
            <a:off x="6300022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6300022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0" name="Picture Placeholder 37"/>
          <p:cNvSpPr>
            <a:spLocks noGrp="1"/>
          </p:cNvSpPr>
          <p:nvPr>
            <p:ph type="pic" sz="quarter" idx="19"/>
          </p:nvPr>
        </p:nvSpPr>
        <p:spPr>
          <a:xfrm>
            <a:off x="9192344" y="916759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9192344" y="2109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37"/>
          <p:cNvSpPr>
            <a:spLocks noGrp="1"/>
          </p:cNvSpPr>
          <p:nvPr>
            <p:ph type="pic" sz="quarter" idx="20"/>
          </p:nvPr>
        </p:nvSpPr>
        <p:spPr>
          <a:xfrm>
            <a:off x="515380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515380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4" name="Picture Placeholder 37"/>
          <p:cNvSpPr>
            <a:spLocks noGrp="1"/>
          </p:cNvSpPr>
          <p:nvPr>
            <p:ph type="pic" sz="quarter" idx="26"/>
          </p:nvPr>
        </p:nvSpPr>
        <p:spPr>
          <a:xfrm>
            <a:off x="3407701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34"/>
          </p:nvPr>
        </p:nvSpPr>
        <p:spPr>
          <a:xfrm>
            <a:off x="3407701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6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00022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300022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9" name="Picture Placeholder 37"/>
          <p:cNvSpPr>
            <a:spLocks noGrp="1"/>
          </p:cNvSpPr>
          <p:nvPr>
            <p:ph type="pic" sz="quarter" idx="21"/>
          </p:nvPr>
        </p:nvSpPr>
        <p:spPr>
          <a:xfrm>
            <a:off x="9192344" y="264820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192344" y="38232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1" name="Picture Placeholder 37"/>
          <p:cNvSpPr>
            <a:spLocks noGrp="1"/>
          </p:cNvSpPr>
          <p:nvPr>
            <p:ph type="pic" sz="quarter" idx="22"/>
          </p:nvPr>
        </p:nvSpPr>
        <p:spPr>
          <a:xfrm>
            <a:off x="515380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37"/>
          </p:nvPr>
        </p:nvSpPr>
        <p:spPr>
          <a:xfrm>
            <a:off x="515380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3" name="Picture Placeholder 37"/>
          <p:cNvSpPr>
            <a:spLocks noGrp="1"/>
          </p:cNvSpPr>
          <p:nvPr>
            <p:ph type="pic" sz="quarter" idx="23"/>
          </p:nvPr>
        </p:nvSpPr>
        <p:spPr>
          <a:xfrm>
            <a:off x="3407701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3407701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5" name="Picture Placeholder 37"/>
          <p:cNvSpPr>
            <a:spLocks noGrp="1"/>
          </p:cNvSpPr>
          <p:nvPr>
            <p:ph type="pic" sz="quarter" idx="24"/>
          </p:nvPr>
        </p:nvSpPr>
        <p:spPr>
          <a:xfrm>
            <a:off x="6300022" y="4365938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6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300022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7" name="Picture Placeholder 37"/>
          <p:cNvSpPr>
            <a:spLocks noGrp="1"/>
          </p:cNvSpPr>
          <p:nvPr>
            <p:ph type="pic" sz="quarter" idx="25"/>
          </p:nvPr>
        </p:nvSpPr>
        <p:spPr>
          <a:xfrm>
            <a:off x="9192344" y="4362530"/>
            <a:ext cx="2592000" cy="1152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39"/>
          </p:nvPr>
        </p:nvSpPr>
        <p:spPr>
          <a:xfrm>
            <a:off x="9192344" y="5547600"/>
            <a:ext cx="2592000" cy="5400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000">
                <a:solidFill>
                  <a:srgbClr val="464646"/>
                </a:solidFill>
              </a:defRPr>
            </a:lvl1pPr>
            <a:lvl2pPr marL="179387" indent="0">
              <a:buNone/>
              <a:defRPr sz="1100"/>
            </a:lvl2pPr>
            <a:lvl3pPr marL="358775" indent="0">
              <a:buNone/>
              <a:defRPr sz="1100"/>
            </a:lvl3pPr>
            <a:lvl4pPr marL="536575" indent="0">
              <a:buNone/>
              <a:defRPr sz="1100"/>
            </a:lvl4pPr>
            <a:lvl5pPr marL="719137" indent="0"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rgbClr val="464646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16036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380" y="1772816"/>
            <a:ext cx="6840000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5111" y="1772816"/>
            <a:ext cx="4148268" cy="4284000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848115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56">
          <p15:clr>
            <a:srgbClr val="FBAE40"/>
          </p15:clr>
        </p15:guide>
        <p15:guide id="2" pos="4838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52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380" y="188395"/>
            <a:ext cx="11268000" cy="287854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8288" indent="0">
              <a:buNone/>
              <a:defRPr sz="1600"/>
            </a:lvl2pPr>
            <a:lvl3pPr marL="538162" indent="0">
              <a:buNone/>
              <a:defRPr sz="1600"/>
            </a:lvl3pPr>
            <a:lvl4pPr marL="806450" indent="0">
              <a:buNone/>
              <a:defRPr sz="1600"/>
            </a:lvl4pPr>
            <a:lvl5pPr marL="1077912" indent="0">
              <a:buNone/>
              <a:defRPr sz="1600"/>
            </a:lvl5pPr>
          </a:lstStyle>
          <a:p>
            <a:pPr lvl="0"/>
            <a:r>
              <a:rPr lang="en-GB" dirty="0" smtClean="0"/>
              <a:t>Chapter subject</a:t>
            </a:r>
            <a:endParaRPr lang="en-GB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15380" y="6223000"/>
            <a:ext cx="9936000" cy="12240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540000" algn="l"/>
              </a:tabLst>
              <a:defRPr lang="en-GB" sz="95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 dirty="0" smtClean="0"/>
              <a:t>Source, references or external links</a:t>
            </a:r>
            <a:endParaRPr lang="en-GB" dirty="0"/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 smtClean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4043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4.emf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6.emf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image" Target="../media/image7.emf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image" Target="../media/image10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9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508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0" y="0"/>
            <a:ext cx="293644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9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0" r:id="rId3"/>
    <p:sldLayoutId id="2147483651" r:id="rId4"/>
    <p:sldLayoutId id="2147483666" r:id="rId5"/>
    <p:sldLayoutId id="2147483652" r:id="rId6"/>
    <p:sldLayoutId id="2147483687" r:id="rId7"/>
    <p:sldLayoutId id="2147483667" r:id="rId8"/>
    <p:sldLayoutId id="2147483684" r:id="rId9"/>
    <p:sldLayoutId id="2147483664" r:id="rId10"/>
    <p:sldLayoutId id="2147483665" r:id="rId11"/>
    <p:sldLayoutId id="2147483654" r:id="rId12"/>
    <p:sldLayoutId id="2147483655" r:id="rId13"/>
    <p:sldLayoutId id="2147483685" r:id="rId14"/>
    <p:sldLayoutId id="2147483686" r:id="rId15"/>
    <p:sldLayoutId id="2147483689" r:id="rId16"/>
    <p:sldLayoutId id="2147483745" r:id="rId17"/>
    <p:sldLayoutId id="2147483747" r:id="rId18"/>
    <p:sldLayoutId id="2147483746" r:id="rId19"/>
    <p:sldLayoutId id="2147483708" r:id="rId2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1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indent="-180000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US" sz="1800" kern="1200" spc="-40" baseline="0" dirty="0" smtClean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6pPr>
      <a:lvl7pPr marL="1260000" indent="-180000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US" sz="1800" kern="1200" spc="-40" baseline="0" dirty="0" smtClean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7pPr>
      <a:lvl8pPr marL="1439863" indent="-179388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US" sz="1800" kern="1200" spc="-40" baseline="0" dirty="0" smtClean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8pPr>
      <a:lvl9pPr marL="1620000" indent="-180000" algn="l" defTabSz="914400" rtl="0" eaLnBrk="1" latinLnBrk="0" hangingPunct="1"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lang="en-GB" sz="1800" kern="1200" spc="-40" baseline="0" dirty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09" userDrawn="1">
          <p15:clr>
            <a:srgbClr val="F26B43"/>
          </p15:clr>
        </p15:guide>
        <p15:guide id="6" pos="7436" userDrawn="1">
          <p15:clr>
            <a:srgbClr val="F26B43"/>
          </p15:clr>
        </p15:guide>
        <p15:guide id="9" orient="horz" pos="3827" userDrawn="1">
          <p15:clr>
            <a:srgbClr val="F26B43"/>
          </p15:clr>
        </p15:guide>
        <p15:guide id="10" orient="horz" pos="756" userDrawn="1">
          <p15:clr>
            <a:srgbClr val="F26B43"/>
          </p15:clr>
        </p15:guide>
        <p15:guide id="11" orient="horz" pos="8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246282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0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4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6" r:id="rId9"/>
    <p:sldLayoutId id="2147483707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2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90000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None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246282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1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9" r:id="rId9"/>
    <p:sldLayoutId id="2147483720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3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303116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0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1" r:id="rId9"/>
    <p:sldLayoutId id="2147483732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4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9892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3" r:id="rId9"/>
    <p:sldLayoutId id="2147483744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5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marL="1080000" marR="0" lvl="5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Sixth level</a:t>
            </a:r>
          </a:p>
          <a:p>
            <a:pPr marL="1260000" marR="0" lvl="6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Seventh level</a:t>
            </a:r>
          </a:p>
          <a:p>
            <a:pPr marL="1440000" marR="0" lvl="7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Eight level</a:t>
            </a:r>
          </a:p>
          <a:p>
            <a:pPr marL="1620000" marR="0" lvl="8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19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-4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Super Grotesk Offc Pro" panose="020B0504020101020102" pitchFamily="34" charset="0"/>
              </a:rPr>
              <a:t>Ninth level</a:t>
            </a:r>
          </a:p>
          <a:p>
            <a:pPr lvl="4"/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rgbClr val="464646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64646"/>
                </a:solidFill>
              </a:rPr>
              <a:t>© King.com Ltd 2017 – Commercially confidential</a:t>
            </a:r>
            <a:endParaRPr lang="en-GB" dirty="0" smtClean="0">
              <a:solidFill>
                <a:srgbClr val="464646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88" y="6220800"/>
            <a:ext cx="557970" cy="381600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3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38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accent6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6"/>
        </a:buClr>
        <a:buFont typeface="Arial" panose="020B0604020202020204" pitchFamily="34" charset="0"/>
        <a:buChar char="•"/>
        <a:defRPr sz="22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sz="20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accent3"/>
        </a:buClr>
        <a:buFont typeface="Arial" panose="020B0604020202020204" pitchFamily="34" charset="0"/>
        <a:buChar char="•"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accent4"/>
        </a:buClr>
        <a:buFont typeface="Arial" panose="020B0604020202020204" pitchFamily="34" charset="0"/>
        <a:buChar char="•"/>
        <a:tabLst/>
        <a:defRPr sz="1800" kern="1200" spc="-40" baseline="0">
          <a:solidFill>
            <a:srgbClr val="464646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5"/>
        </a:buClr>
        <a:buSzTx/>
        <a:buFont typeface="Arial" panose="020B0604020202020204" pitchFamily="34" charset="0"/>
        <a:buChar char="•"/>
        <a:tabLst/>
        <a:defRPr sz="2000" kern="1200">
          <a:solidFill>
            <a:srgbClr val="464646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  <a:p>
            <a:pPr lvl="6"/>
            <a:r>
              <a:rPr lang="en-GB" dirty="0" smtClean="0"/>
              <a:t>Seventh level</a:t>
            </a:r>
          </a:p>
          <a:p>
            <a:pPr lvl="7"/>
            <a:r>
              <a:rPr lang="en-GB" dirty="0" smtClean="0"/>
              <a:t>Eight level</a:t>
            </a:r>
          </a:p>
          <a:p>
            <a:pPr lvl="8"/>
            <a:r>
              <a:rPr lang="en-GB" dirty="0" smtClean="0"/>
              <a:t>Ninth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bg1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bg1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</a:rPr>
              <a:t>© King.com Ltd 2017 – Commercially confidential</a:t>
            </a:r>
            <a:endParaRPr lang="en-GB" dirty="0" smtClean="0">
              <a:solidFill>
                <a:schemeClr val="bg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45" y="6220800"/>
            <a:ext cx="550856" cy="3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2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bg1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22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20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sz="18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bg1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rgbClr val="FFFFFF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5380" y="476248"/>
            <a:ext cx="11268000" cy="12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15380" y="1772816"/>
            <a:ext cx="11268000" cy="428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  <a:p>
            <a:pPr lvl="6"/>
            <a:r>
              <a:rPr lang="en-GB" dirty="0" smtClean="0"/>
              <a:t>Seventh level</a:t>
            </a:r>
          </a:p>
          <a:p>
            <a:pPr lvl="7"/>
            <a:r>
              <a:rPr lang="en-GB" dirty="0" smtClean="0"/>
              <a:t>Eight level</a:t>
            </a:r>
          </a:p>
          <a:p>
            <a:pPr lvl="8"/>
            <a:r>
              <a:rPr lang="en-GB" dirty="0" smtClean="0"/>
              <a:t>Ninth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510800" y="6405149"/>
            <a:ext cx="5940000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tx1"/>
                </a:solidFill>
                <a:effectLst/>
                <a:latin typeface="+mn-lt"/>
                <a:cs typeface="Super Grotesk Offc Pro" panose="020B0504020101020102" pitchFamily="34" charset="0"/>
              </a:defRPr>
            </a:lvl1pPr>
          </a:lstStyle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450990" y="6405149"/>
            <a:ext cx="721574" cy="1224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50">
                <a:solidFill>
                  <a:schemeClr val="tx1"/>
                </a:solidFill>
                <a:latin typeface="+mn-lt"/>
                <a:cs typeface="Super Grotesk Offc Pro" panose="020B0504020101020102" pitchFamily="34" charset="0"/>
              </a:defRPr>
            </a:lvl1pPr>
          </a:lstStyle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 flipH="1">
            <a:off x="516564" y="6370123"/>
            <a:ext cx="10656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/>
          <p:cNvSpPr txBox="1">
            <a:spLocks/>
          </p:cNvSpPr>
          <p:nvPr userDrawn="1"/>
        </p:nvSpPr>
        <p:spPr bwMode="gray">
          <a:xfrm>
            <a:off x="515380" y="6405149"/>
            <a:ext cx="3884400" cy="264211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sv-SE"/>
            </a:defPPr>
            <a:lvl1pPr marL="0" algn="l" defTabSz="914400" rtl="0" eaLnBrk="1" latinLnBrk="0" hangingPunct="1">
              <a:defRPr sz="950" kern="1200">
                <a:solidFill>
                  <a:srgbClr val="404040"/>
                </a:solidFill>
                <a:latin typeface="+mn-lt"/>
                <a:ea typeface="+mn-ea"/>
                <a:cs typeface="Super Grotesk Offc Pro" panose="020B0504020101020102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© King.com Ltd 2017 – Commercially confidential</a:t>
            </a:r>
            <a:endParaRPr lang="en-GB" dirty="0" smtClean="0">
              <a:solidFill>
                <a:schemeClr val="tx1"/>
              </a:solidFill>
              <a:effectLst>
                <a:outerShdw blurRad="50800" dist="50800" dir="54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44" y="6221066"/>
            <a:ext cx="550856" cy="38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5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00" baseline="0">
          <a:solidFill>
            <a:schemeClr val="tx1"/>
          </a:solidFill>
          <a:latin typeface="+mn-lt"/>
          <a:ea typeface="+mj-ea"/>
          <a:cs typeface="Super Grotesk Offc Pro" panose="020B0504020101020102" pitchFamily="34" charset="0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22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1pPr>
      <a:lvl2pPr marL="35877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20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2pPr>
      <a:lvl3pPr marL="536575" indent="-177800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3pPr>
      <a:lvl4pPr marL="719138" indent="-182563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18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4pPr>
      <a:lvl5pPr marL="898525" indent="-179388" algn="l" defTabSz="914400" rtl="0" eaLnBrk="1" latinLnBrk="0" hangingPunct="1"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800" kern="1200" spc="-40" baseline="0">
          <a:solidFill>
            <a:schemeClr val="tx1"/>
          </a:solidFill>
          <a:latin typeface="+mn-lt"/>
          <a:ea typeface="+mn-ea"/>
          <a:cs typeface="Super Grotesk Offc Pro" panose="020B0504020101020102" pitchFamily="34" charset="0"/>
        </a:defRPr>
      </a:lvl5pPr>
      <a:lvl6pPr marL="108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0" marR="0" indent="-180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9">
          <p15:clr>
            <a:srgbClr val="F26B43"/>
          </p15:clr>
        </p15:guide>
        <p15:guide id="4" pos="7436">
          <p15:clr>
            <a:srgbClr val="F26B43"/>
          </p15:clr>
        </p15:guide>
        <p15:guide id="5" orient="horz" pos="3827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2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325467"/>
            <a:ext cx="11268000" cy="1260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67D"/>
                </a:solidFill>
              </a:rPr>
              <a:t>5 min</a:t>
            </a:r>
            <a:endParaRPr lang="en-US" dirty="0">
              <a:solidFill>
                <a:srgbClr val="00B67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15380" y="1560279"/>
            <a:ext cx="5652020" cy="5893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4000" dirty="0" smtClean="0">
                <a:solidFill>
                  <a:srgbClr val="00B67D"/>
                </a:solidFill>
              </a:rPr>
              <a:t>Higher Gross Booking!</a:t>
            </a:r>
            <a:endParaRPr lang="sv-SE" sz="4000" dirty="0"/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0158314"/>
              </p:ext>
            </p:extLst>
          </p:nvPr>
        </p:nvGraphicFramePr>
        <p:xfrm>
          <a:off x="5562600" y="2930104"/>
          <a:ext cx="5934000" cy="3337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0392749"/>
              </p:ext>
            </p:extLst>
          </p:nvPr>
        </p:nvGraphicFramePr>
        <p:xfrm>
          <a:off x="533400" y="3276600"/>
          <a:ext cx="4495800" cy="247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553200" y="1318957"/>
            <a:ext cx="4771764" cy="61555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2000" dirty="0" smtClean="0">
                <a:solidFill>
                  <a:schemeClr val="accent2"/>
                </a:solidFill>
              </a:rPr>
              <a:t>Group 5 minutes </a:t>
            </a:r>
            <a:r>
              <a:rPr lang="sv-S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has in total 44244 converters </a:t>
            </a:r>
            <a:r>
              <a:rPr lang="sv-S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more than </a:t>
            </a:r>
            <a:r>
              <a:rPr lang="sv-SE" sz="2000" dirty="0" smtClean="0">
                <a:solidFill>
                  <a:schemeClr val="accent1"/>
                </a:solidFill>
              </a:rPr>
              <a:t>Group 30 minutes</a:t>
            </a:r>
          </a:p>
        </p:txBody>
      </p:sp>
    </p:spTree>
    <p:extLst>
      <p:ext uri="{BB962C8B-B14F-4D97-AF65-F5344CB8AC3E}">
        <p14:creationId xmlns:p14="http://schemas.microsoft.com/office/powerpoint/2010/main" val="241044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2800" y="2667000"/>
            <a:ext cx="6096000" cy="1260000"/>
          </a:xfrm>
        </p:spPr>
        <p:txBody>
          <a:bodyPr/>
          <a:lstStyle/>
          <a:p>
            <a:r>
              <a:rPr lang="sv-SE" dirty="0" smtClean="0"/>
              <a:t>Why better engagement? </a:t>
            </a:r>
            <a:endParaRPr lang="sv-S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90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457200"/>
            <a:ext cx="11268000" cy="1260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8833"/>
                </a:solidFill>
              </a:rPr>
              <a:t>Higher efficiency on progression</a:t>
            </a:r>
            <a:endParaRPr lang="en-US" dirty="0">
              <a:solidFill>
                <a:srgbClr val="FF883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12</a:t>
            </a:fld>
            <a:endParaRPr lang="en-GB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760682"/>
              </p:ext>
            </p:extLst>
          </p:nvPr>
        </p:nvGraphicFramePr>
        <p:xfrm>
          <a:off x="4267200" y="2733675"/>
          <a:ext cx="5029200" cy="297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3572387"/>
              </p:ext>
            </p:extLst>
          </p:nvPr>
        </p:nvGraphicFramePr>
        <p:xfrm>
          <a:off x="457200" y="2743200"/>
          <a:ext cx="32004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906000" y="1717200"/>
            <a:ext cx="2169635" cy="11079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Levels appear ”more difficult” for </a:t>
            </a:r>
            <a:r>
              <a:rPr lang="sv-SE" sz="2400" dirty="0" smtClean="0">
                <a:solidFill>
                  <a:schemeClr val="accent2"/>
                </a:solidFill>
              </a:rPr>
              <a:t>Group 5 min</a:t>
            </a:r>
          </a:p>
        </p:txBody>
      </p:sp>
      <p:cxnSp>
        <p:nvCxnSpPr>
          <p:cNvPr id="5" name="Straight Connector 4"/>
          <p:cNvCxnSpPr>
            <a:endCxn id="2" idx="1"/>
          </p:cNvCxnSpPr>
          <p:nvPr/>
        </p:nvCxnSpPr>
        <p:spPr>
          <a:xfrm flipV="1">
            <a:off x="9067800" y="2271198"/>
            <a:ext cx="838200" cy="1310202"/>
          </a:xfrm>
          <a:prstGeom prst="line">
            <a:avLst/>
          </a:prstGeom>
          <a:ln w="12700">
            <a:solidFill>
              <a:srgbClr val="00B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30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25230" y="2590800"/>
            <a:ext cx="6023570" cy="1260000"/>
          </a:xfrm>
        </p:spPr>
        <p:txBody>
          <a:bodyPr/>
          <a:lstStyle/>
          <a:p>
            <a:r>
              <a:rPr lang="sv-SE" dirty="0" smtClean="0">
                <a:solidFill>
                  <a:schemeClr val="accent2"/>
                </a:solidFill>
              </a:rPr>
              <a:t>Why higher gross booking?</a:t>
            </a:r>
            <a:endParaRPr lang="sv-SE" dirty="0">
              <a:solidFill>
                <a:schemeClr val="accent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605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187800"/>
            <a:ext cx="11268000" cy="1260000"/>
          </a:xfrm>
        </p:spPr>
        <p:txBody>
          <a:bodyPr/>
          <a:lstStyle/>
          <a:p>
            <a:r>
              <a:rPr lang="sv-SE" altLang="zh-CN" dirty="0">
                <a:solidFill>
                  <a:srgbClr val="00B67D"/>
                </a:solidFill>
              </a:rPr>
              <a:t>Better on-boarding experience</a:t>
            </a:r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14</a:t>
            </a:fld>
            <a:endParaRPr lang="en-GB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1530484"/>
              </p:ext>
            </p:extLst>
          </p:nvPr>
        </p:nvGraphicFramePr>
        <p:xfrm>
          <a:off x="2819400" y="1981200"/>
          <a:ext cx="6477000" cy="3714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5613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457200"/>
            <a:ext cx="11268000" cy="1260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67D"/>
                </a:solidFill>
              </a:rPr>
              <a:t>Faster content consumption</a:t>
            </a:r>
            <a:endParaRPr lang="en-US" dirty="0">
              <a:solidFill>
                <a:srgbClr val="00B67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15</a:t>
            </a:fld>
            <a:endParaRPr lang="en-GB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4433288"/>
              </p:ext>
            </p:extLst>
          </p:nvPr>
        </p:nvGraphicFramePr>
        <p:xfrm>
          <a:off x="1219200" y="2514600"/>
          <a:ext cx="6798809" cy="3803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077200" y="2819400"/>
            <a:ext cx="3724200" cy="92333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117,774</a:t>
            </a:r>
            <a:r>
              <a:rPr lang="sv-SE" sz="2000" b="1" dirty="0" smtClean="0">
                <a:solidFill>
                  <a:schemeClr val="accent2"/>
                </a:solidFill>
              </a:rPr>
              <a:t> </a:t>
            </a:r>
            <a:r>
              <a:rPr lang="sv-S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players from </a:t>
            </a:r>
            <a:r>
              <a:rPr lang="sv-SE" sz="2000" b="1" dirty="0" smtClean="0">
                <a:solidFill>
                  <a:schemeClr val="accent2"/>
                </a:solidFill>
              </a:rPr>
              <a:t>Group 5 min </a:t>
            </a:r>
            <a:r>
              <a:rPr lang="sv-S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has reached the </a:t>
            </a:r>
            <a:r>
              <a:rPr lang="sv-S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furthest level</a:t>
            </a:r>
            <a:endParaRPr lang="sv-SE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sv-SE" sz="2000" b="1" dirty="0" smtClean="0">
                <a:solidFill>
                  <a:schemeClr val="accent1"/>
                </a:solidFill>
              </a:rPr>
              <a:t>88,5% </a:t>
            </a:r>
            <a:r>
              <a:rPr lang="sv-SE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more than </a:t>
            </a:r>
            <a:r>
              <a:rPr lang="sv-SE" sz="2000" b="1" dirty="0" smtClean="0">
                <a:solidFill>
                  <a:schemeClr val="accent1"/>
                </a:solidFill>
              </a:rPr>
              <a:t>Group 30 min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00200" y="3048000"/>
            <a:ext cx="641780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71074" y="2727067"/>
            <a:ext cx="381000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Level</a:t>
            </a:r>
            <a:endParaRPr lang="sv-SE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87154" y="5758934"/>
            <a:ext cx="54847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Players</a:t>
            </a:r>
            <a:endParaRPr lang="sv-SE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55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25230" y="2590800"/>
            <a:ext cx="6023570" cy="1260000"/>
          </a:xfrm>
        </p:spPr>
        <p:txBody>
          <a:bodyPr>
            <a:normAutofit fontScale="90000"/>
          </a:bodyPr>
          <a:lstStyle/>
          <a:p>
            <a:r>
              <a:rPr lang="sv-SE" dirty="0" smtClean="0">
                <a:solidFill>
                  <a:schemeClr val="accent2"/>
                </a:solidFill>
              </a:rPr>
              <a:t>Higher gross booking might be an </a:t>
            </a:r>
            <a:r>
              <a:rPr lang="sv-SE" sz="7200" dirty="0" smtClean="0">
                <a:solidFill>
                  <a:schemeClr val="accent2"/>
                </a:solidFill>
              </a:rPr>
              <a:t>illusion</a:t>
            </a:r>
            <a:endParaRPr lang="sv-SE" sz="7200" dirty="0">
              <a:solidFill>
                <a:schemeClr val="accent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192726"/>
            <a:ext cx="1676400" cy="16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91000" y="2590800"/>
            <a:ext cx="6023570" cy="1260000"/>
          </a:xfrm>
        </p:spPr>
        <p:txBody>
          <a:bodyPr/>
          <a:lstStyle/>
          <a:p>
            <a:r>
              <a:rPr lang="sv-SE" dirty="0" smtClean="0">
                <a:solidFill>
                  <a:schemeClr val="accent2"/>
                </a:solidFill>
              </a:rPr>
              <a:t>What’s next?</a:t>
            </a:r>
            <a:endParaRPr lang="sv-SE" dirty="0">
              <a:solidFill>
                <a:schemeClr val="accent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88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38400" y="2504000"/>
            <a:ext cx="6858000" cy="1260000"/>
          </a:xfrm>
        </p:spPr>
        <p:txBody>
          <a:bodyPr/>
          <a:lstStyle/>
          <a:p>
            <a:r>
              <a:rPr lang="sv-SE" dirty="0" smtClean="0">
                <a:solidFill>
                  <a:schemeClr val="accent2"/>
                </a:solidFill>
              </a:rPr>
              <a:t>Maintain previous configuration</a:t>
            </a:r>
            <a:endParaRPr lang="sv-SE" dirty="0">
              <a:solidFill>
                <a:schemeClr val="accent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181550"/>
            <a:ext cx="1700690" cy="21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99321"/>
            <a:ext cx="11268000" cy="1260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67D"/>
                </a:solidFill>
              </a:rPr>
              <a:t>More data to track </a:t>
            </a:r>
            <a:endParaRPr lang="en-US" dirty="0">
              <a:solidFill>
                <a:srgbClr val="00B67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4343400" y="2436971"/>
            <a:ext cx="5105399" cy="60960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endParaRPr lang="sv-SE" sz="1600" dirty="0" smtClean="0">
              <a:solidFill>
                <a:srgbClr val="40404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25727" y="1543050"/>
            <a:ext cx="1447800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rgbClr val="FA4092"/>
                </a:solidFill>
              </a:rPr>
              <a:t>Gross </a:t>
            </a:r>
            <a:r>
              <a:rPr lang="sv-SE" dirty="0" smtClean="0">
                <a:solidFill>
                  <a:srgbClr val="FA4092"/>
                </a:solidFill>
              </a:rPr>
              <a:t>booking per episode 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01" y="2012742"/>
            <a:ext cx="662939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rgbClr val="FA4092"/>
                </a:solidFill>
              </a:rPr>
              <a:t>Total pay per user on the same progression benchmark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57400" y="2914731"/>
            <a:ext cx="9220200" cy="861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2057400" y="4532611"/>
            <a:ext cx="9220200" cy="851197"/>
          </a:xfrm>
          <a:prstGeom prst="rect">
            <a:avLst/>
          </a:prstGeom>
          <a:solidFill>
            <a:srgbClr val="00B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TextBox 17"/>
          <p:cNvSpPr txBox="1"/>
          <p:nvPr/>
        </p:nvSpPr>
        <p:spPr>
          <a:xfrm>
            <a:off x="228600" y="3140273"/>
            <a:ext cx="1905000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2000" dirty="0" smtClean="0">
                <a:solidFill>
                  <a:srgbClr val="404040"/>
                </a:solidFill>
              </a:rPr>
              <a:t>Group 30 minutes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" y="4803460"/>
            <a:ext cx="1905000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2000" dirty="0" smtClean="0">
                <a:solidFill>
                  <a:srgbClr val="404040"/>
                </a:solidFill>
              </a:rPr>
              <a:t>Group 5 minutes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081832" y="1295400"/>
            <a:ext cx="1535590" cy="5066009"/>
          </a:xfrm>
          <a:prstGeom prst="rect">
            <a:avLst/>
          </a:prstGeom>
          <a:noFill/>
          <a:ln w="19050"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TextBox 23"/>
          <p:cNvSpPr txBox="1"/>
          <p:nvPr/>
        </p:nvSpPr>
        <p:spPr>
          <a:xfrm>
            <a:off x="2134123" y="3217921"/>
            <a:ext cx="9144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dirty="0" smtClean="0">
                <a:solidFill>
                  <a:srgbClr val="404040"/>
                </a:solidFill>
              </a:rPr>
              <a:t>Episode 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174413" y="3166646"/>
            <a:ext cx="11031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>
                <a:solidFill>
                  <a:srgbClr val="404040"/>
                </a:solidFill>
              </a:rPr>
              <a:t>Episode </a:t>
            </a:r>
            <a:r>
              <a:rPr lang="sv-SE" sz="1600" dirty="0" smtClean="0">
                <a:solidFill>
                  <a:srgbClr val="404040"/>
                </a:solidFill>
              </a:rPr>
              <a:t>10</a:t>
            </a:r>
            <a:endParaRPr lang="sv-SE" sz="1600" dirty="0">
              <a:solidFill>
                <a:srgbClr val="404040"/>
              </a:solidFill>
            </a:endParaRPr>
          </a:p>
        </p:txBody>
      </p:sp>
      <p:cxnSp>
        <p:nvCxnSpPr>
          <p:cNvPr id="27" name="Straight Arrow Connector 26"/>
          <p:cNvCxnSpPr>
            <a:stCxn id="24" idx="3"/>
          </p:cNvCxnSpPr>
          <p:nvPr/>
        </p:nvCxnSpPr>
        <p:spPr>
          <a:xfrm flipV="1">
            <a:off x="3048523" y="3341031"/>
            <a:ext cx="7010399" cy="1"/>
          </a:xfrm>
          <a:prstGeom prst="straightConnector1">
            <a:avLst/>
          </a:prstGeom>
          <a:ln>
            <a:solidFill>
              <a:srgbClr val="464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239000" y="1295400"/>
            <a:ext cx="0" cy="5066009"/>
          </a:xfrm>
          <a:prstGeom prst="line">
            <a:avLst/>
          </a:prstGeom>
          <a:ln w="12700">
            <a:solidFill>
              <a:srgbClr val="6B6B6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34123" y="4851875"/>
            <a:ext cx="9144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dirty="0" smtClean="0">
                <a:solidFill>
                  <a:srgbClr val="404040"/>
                </a:solidFill>
              </a:rPr>
              <a:t>Episode 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174413" y="4800600"/>
            <a:ext cx="11031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>
                <a:solidFill>
                  <a:srgbClr val="404040"/>
                </a:solidFill>
              </a:rPr>
              <a:t>Episode </a:t>
            </a:r>
            <a:r>
              <a:rPr lang="sv-SE" sz="1600" dirty="0" smtClean="0">
                <a:solidFill>
                  <a:srgbClr val="404040"/>
                </a:solidFill>
              </a:rPr>
              <a:t>10</a:t>
            </a:r>
            <a:endParaRPr lang="sv-SE" sz="1600" dirty="0">
              <a:solidFill>
                <a:srgbClr val="404040"/>
              </a:solidFill>
            </a:endParaRPr>
          </a:p>
        </p:txBody>
      </p:sp>
      <p:cxnSp>
        <p:nvCxnSpPr>
          <p:cNvPr id="35" name="Straight Arrow Connector 34"/>
          <p:cNvCxnSpPr>
            <a:stCxn id="33" idx="3"/>
          </p:cNvCxnSpPr>
          <p:nvPr/>
        </p:nvCxnSpPr>
        <p:spPr>
          <a:xfrm flipV="1">
            <a:off x="3048523" y="4974985"/>
            <a:ext cx="7010399" cy="1"/>
          </a:xfrm>
          <a:prstGeom prst="straightConnector1">
            <a:avLst/>
          </a:prstGeom>
          <a:ln>
            <a:solidFill>
              <a:srgbClr val="464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133600" y="2390900"/>
            <a:ext cx="5105400" cy="3329"/>
          </a:xfrm>
          <a:prstGeom prst="straightConnector1">
            <a:avLst/>
          </a:prstGeom>
          <a:ln>
            <a:solidFill>
              <a:srgbClr val="6B6B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676401" y="1507864"/>
            <a:ext cx="556260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rgbClr val="FA4092"/>
                </a:solidFill>
              </a:rPr>
              <a:t>Volumn of converters on the same progression benchmark</a:t>
            </a:r>
          </a:p>
        </p:txBody>
      </p:sp>
    </p:spTree>
    <p:extLst>
      <p:ext uri="{BB962C8B-B14F-4D97-AF65-F5344CB8AC3E}">
        <p14:creationId xmlns:p14="http://schemas.microsoft.com/office/powerpoint/2010/main" val="287130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350800"/>
            <a:ext cx="12192000" cy="1459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Business Performance Managers’ Case Study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819400"/>
            <a:ext cx="10820355" cy="391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6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Farm Heroes Saga Healing Lives Test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243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4</a:t>
            </a:fld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19800" y="1066800"/>
            <a:ext cx="0" cy="4572000"/>
          </a:xfrm>
          <a:prstGeom prst="line">
            <a:avLst/>
          </a:prstGeom>
          <a:ln w="38100">
            <a:solidFill>
              <a:srgbClr val="BBB5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00400"/>
            <a:ext cx="1100525" cy="1033462"/>
          </a:xfrm>
          <a:prstGeom prst="rect">
            <a:avLst/>
          </a:prstGeom>
        </p:spPr>
      </p:pic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1133990" y="1676400"/>
            <a:ext cx="3218420" cy="1260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30 minute </a:t>
            </a:r>
            <a:endParaRPr lang="en-US" dirty="0"/>
          </a:p>
        </p:txBody>
      </p:sp>
      <p:sp>
        <p:nvSpPr>
          <p:cNvPr id="11" name="Title 2"/>
          <p:cNvSpPr txBox="1">
            <a:spLocks/>
          </p:cNvSpPr>
          <p:nvPr/>
        </p:nvSpPr>
        <p:spPr bwMode="gray">
          <a:xfrm>
            <a:off x="3810000" y="2936400"/>
            <a:ext cx="3218420" cy="126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 spc="-200" baseline="0">
                <a:solidFill>
                  <a:schemeClr val="accent1"/>
                </a:solidFill>
                <a:latin typeface="+mn-lt"/>
                <a:ea typeface="+mj-ea"/>
                <a:cs typeface="Super Grotesk Offc Pro" panose="020B0504020101020102" pitchFamily="34" charset="0"/>
              </a:defRPr>
            </a:lvl1pPr>
          </a:lstStyle>
          <a:p>
            <a:pPr algn="l"/>
            <a:r>
              <a:rPr lang="en-US" sz="6000" dirty="0" smtClean="0"/>
              <a:t>+ 1 </a:t>
            </a:r>
            <a:endParaRPr lang="en-US" sz="6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95" y="3122138"/>
            <a:ext cx="1100525" cy="1033462"/>
          </a:xfrm>
          <a:prstGeom prst="rect">
            <a:avLst/>
          </a:prstGeom>
        </p:spPr>
      </p:pic>
      <p:sp>
        <p:nvSpPr>
          <p:cNvPr id="13" name="Title 2"/>
          <p:cNvSpPr txBox="1">
            <a:spLocks/>
          </p:cNvSpPr>
          <p:nvPr/>
        </p:nvSpPr>
        <p:spPr bwMode="gray">
          <a:xfrm>
            <a:off x="6757085" y="1598138"/>
            <a:ext cx="3218420" cy="1260000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 spc="-200" baseline="0">
                <a:solidFill>
                  <a:schemeClr val="accent1"/>
                </a:solidFill>
                <a:latin typeface="+mn-lt"/>
                <a:ea typeface="+mj-ea"/>
                <a:cs typeface="Super Grotesk Offc Pro" panose="020B0504020101020102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rgbClr val="00B67D"/>
                </a:solidFill>
              </a:rPr>
              <a:t>5 minutes </a:t>
            </a:r>
            <a:endParaRPr lang="en-US" dirty="0">
              <a:solidFill>
                <a:srgbClr val="00B67D"/>
              </a:solidFill>
            </a:endParaRPr>
          </a:p>
        </p:txBody>
      </p:sp>
      <p:sp>
        <p:nvSpPr>
          <p:cNvPr id="14" name="Title 2"/>
          <p:cNvSpPr txBox="1">
            <a:spLocks/>
          </p:cNvSpPr>
          <p:nvPr/>
        </p:nvSpPr>
        <p:spPr bwMode="gray">
          <a:xfrm>
            <a:off x="9433095" y="2858138"/>
            <a:ext cx="3218420" cy="126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 spc="-200" baseline="0">
                <a:solidFill>
                  <a:schemeClr val="accent1"/>
                </a:solidFill>
                <a:latin typeface="+mn-lt"/>
                <a:ea typeface="+mj-ea"/>
                <a:cs typeface="Super Grotesk Offc Pro" panose="020B0504020101020102" pitchFamily="34" charset="0"/>
              </a:defRPr>
            </a:lvl1pPr>
          </a:lstStyle>
          <a:p>
            <a:pPr algn="l"/>
            <a:r>
              <a:rPr lang="en-US" sz="6000" dirty="0" smtClean="0">
                <a:solidFill>
                  <a:srgbClr val="00B67D"/>
                </a:solidFill>
              </a:rPr>
              <a:t>+ 1 </a:t>
            </a:r>
            <a:endParaRPr lang="en-US" sz="6000" dirty="0">
              <a:solidFill>
                <a:srgbClr val="00B67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0" y="5843842"/>
            <a:ext cx="16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i="1" dirty="0" smtClean="0">
                <a:solidFill>
                  <a:schemeClr val="bg1">
                    <a:lumMod val="50000"/>
                  </a:schemeClr>
                </a:solidFill>
              </a:rPr>
              <a:t>80,000,000 WAU</a:t>
            </a:r>
            <a:endParaRPr lang="sv-SE" sz="16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63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1400" y="2286000"/>
            <a:ext cx="6096000" cy="1260000"/>
          </a:xfrm>
        </p:spPr>
        <p:txBody>
          <a:bodyPr/>
          <a:lstStyle/>
          <a:p>
            <a:r>
              <a:rPr lang="sv-SE" dirty="0" smtClean="0"/>
              <a:t>No Game Changer</a:t>
            </a:r>
            <a:endParaRPr lang="sv-S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759776"/>
            <a:ext cx="3433349" cy="343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3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6</a:t>
            </a:fld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486400" y="0"/>
            <a:ext cx="0" cy="63246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95400" y="914400"/>
            <a:ext cx="129540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3200" dirty="0" smtClean="0">
                <a:solidFill>
                  <a:srgbClr val="404040"/>
                </a:solidFill>
              </a:rPr>
              <a:t>Before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27065" y="914400"/>
            <a:ext cx="91440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3200" dirty="0" smtClean="0">
                <a:solidFill>
                  <a:srgbClr val="404040"/>
                </a:solidFill>
              </a:rPr>
              <a:t>After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3423542"/>
              </p:ext>
            </p:extLst>
          </p:nvPr>
        </p:nvGraphicFramePr>
        <p:xfrm>
          <a:off x="2590800" y="78989"/>
          <a:ext cx="5523467" cy="316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5772314"/>
              </p:ext>
            </p:extLst>
          </p:nvPr>
        </p:nvGraphicFramePr>
        <p:xfrm>
          <a:off x="2558294" y="3260643"/>
          <a:ext cx="5486400" cy="3190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915400" y="3962400"/>
            <a:ext cx="25908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dirty="0" smtClean="0">
                <a:solidFill>
                  <a:srgbClr val="404040"/>
                </a:solidFill>
              </a:rPr>
              <a:t>30min 5,1% higher DAU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34400" y="1720545"/>
            <a:ext cx="35814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1600" dirty="0" smtClean="0">
                <a:solidFill>
                  <a:srgbClr val="404040"/>
                </a:solidFill>
              </a:rPr>
              <a:t>5min 0.99% lower Daily Gross Booking</a:t>
            </a:r>
          </a:p>
        </p:txBody>
      </p:sp>
    </p:spTree>
    <p:extLst>
      <p:ext uri="{BB962C8B-B14F-4D97-AF65-F5344CB8AC3E}">
        <p14:creationId xmlns:p14="http://schemas.microsoft.com/office/powerpoint/2010/main" val="261031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7</a:t>
            </a:fld>
            <a:endParaRPr lang="en-GB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0910622"/>
              </p:ext>
            </p:extLst>
          </p:nvPr>
        </p:nvGraphicFramePr>
        <p:xfrm>
          <a:off x="1143000" y="1027688"/>
          <a:ext cx="2971800" cy="198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052359"/>
              </p:ext>
            </p:extLst>
          </p:nvPr>
        </p:nvGraphicFramePr>
        <p:xfrm>
          <a:off x="3623175" y="3810576"/>
          <a:ext cx="3886200" cy="232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5676191"/>
              </p:ext>
            </p:extLst>
          </p:nvPr>
        </p:nvGraphicFramePr>
        <p:xfrm>
          <a:off x="7696200" y="820161"/>
          <a:ext cx="3534036" cy="2188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Oval 11"/>
          <p:cNvSpPr/>
          <p:nvPr/>
        </p:nvSpPr>
        <p:spPr>
          <a:xfrm>
            <a:off x="2171108" y="1470971"/>
            <a:ext cx="915583" cy="887105"/>
          </a:xfrm>
          <a:prstGeom prst="ellipse">
            <a:avLst/>
          </a:prstGeom>
          <a:noFill/>
          <a:ln w="19050">
            <a:solidFill>
              <a:srgbClr val="FA4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Oval 12"/>
          <p:cNvSpPr/>
          <p:nvPr/>
        </p:nvSpPr>
        <p:spPr>
          <a:xfrm>
            <a:off x="4953000" y="4343400"/>
            <a:ext cx="915583" cy="887105"/>
          </a:xfrm>
          <a:prstGeom prst="ellipse">
            <a:avLst/>
          </a:prstGeom>
          <a:noFill/>
          <a:ln w="19050">
            <a:solidFill>
              <a:srgbClr val="FA4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Oval 13"/>
          <p:cNvSpPr/>
          <p:nvPr/>
        </p:nvSpPr>
        <p:spPr>
          <a:xfrm>
            <a:off x="8839200" y="1219200"/>
            <a:ext cx="915583" cy="887105"/>
          </a:xfrm>
          <a:prstGeom prst="ellipse">
            <a:avLst/>
          </a:prstGeom>
          <a:noFill/>
          <a:ln w="19050">
            <a:solidFill>
              <a:srgbClr val="FA4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086691" y="1914523"/>
            <a:ext cx="173325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410791" y="2590800"/>
            <a:ext cx="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2"/>
          </p:cNvCxnSpPr>
          <p:nvPr/>
        </p:nvCxnSpPr>
        <p:spPr>
          <a:xfrm flipH="1" flipV="1">
            <a:off x="6400208" y="1662752"/>
            <a:ext cx="243899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906263" y="1219200"/>
            <a:ext cx="1371008" cy="11079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7200" b="1" dirty="0" smtClean="0">
                <a:solidFill>
                  <a:srgbClr val="404040"/>
                </a:solidFill>
              </a:rPr>
              <a:t>???</a:t>
            </a:r>
            <a:endParaRPr lang="sv-SE" sz="7200" b="1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21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14800" y="2590800"/>
            <a:ext cx="3581400" cy="1260000"/>
          </a:xfrm>
        </p:spPr>
        <p:txBody>
          <a:bodyPr/>
          <a:lstStyle/>
          <a:p>
            <a:r>
              <a:rPr lang="sv-SE" dirty="0" smtClean="0"/>
              <a:t>A Close Look</a:t>
            </a:r>
            <a:endParaRPr lang="sv-S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D0A7EFCE-C288-4C08-82BF-A166ED293115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687800"/>
            <a:ext cx="321161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6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5380" y="187800"/>
            <a:ext cx="11268000" cy="1260000"/>
          </a:xfrm>
        </p:spPr>
        <p:txBody>
          <a:bodyPr/>
          <a:lstStyle/>
          <a:p>
            <a:r>
              <a:rPr lang="en-US" dirty="0" smtClean="0"/>
              <a:t>30min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D0A7EFCE-C288-4C08-82BF-A166ED29311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6410" y="1600200"/>
            <a:ext cx="4590020" cy="665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altLang="zh-CN" sz="4000" dirty="0" smtClean="0">
                <a:solidFill>
                  <a:schemeClr val="accent1"/>
                </a:solidFill>
              </a:rPr>
              <a:t>Better engagement ! </a:t>
            </a:r>
            <a:endParaRPr lang="sv-SE" sz="4000" dirty="0">
              <a:solidFill>
                <a:schemeClr val="accent1"/>
              </a:solidFill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4347655"/>
              </p:ext>
            </p:extLst>
          </p:nvPr>
        </p:nvGraphicFramePr>
        <p:xfrm>
          <a:off x="914400" y="3657600"/>
          <a:ext cx="4192030" cy="2591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0158179"/>
              </p:ext>
            </p:extLst>
          </p:nvPr>
        </p:nvGraphicFramePr>
        <p:xfrm>
          <a:off x="6248400" y="3581400"/>
          <a:ext cx="4750910" cy="2667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248400" y="1828800"/>
            <a:ext cx="4771764" cy="61555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sv-SE" sz="2000" dirty="0" smtClean="0">
                <a:solidFill>
                  <a:schemeClr val="accent2"/>
                </a:solidFill>
              </a:rPr>
              <a:t>Group 5 minutes </a:t>
            </a:r>
            <a:r>
              <a:rPr lang="sv-S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has </a:t>
            </a:r>
            <a:r>
              <a:rPr lang="sv-SE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0.39%</a:t>
            </a:r>
            <a:r>
              <a:rPr lang="sv-S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more churner </a:t>
            </a:r>
          </a:p>
          <a:p>
            <a:r>
              <a:rPr lang="sv-S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than </a:t>
            </a:r>
            <a:r>
              <a:rPr lang="sv-SE" sz="2000" dirty="0" smtClean="0">
                <a:solidFill>
                  <a:schemeClr val="accent1"/>
                </a:solidFill>
              </a:rPr>
              <a:t>Group 30 minutes</a:t>
            </a:r>
          </a:p>
        </p:txBody>
      </p:sp>
    </p:spTree>
    <p:extLst>
      <p:ext uri="{BB962C8B-B14F-4D97-AF65-F5344CB8AC3E}">
        <p14:creationId xmlns:p14="http://schemas.microsoft.com/office/powerpoint/2010/main" val="253730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e7d472dee68f93eae9fd62412a27fcd28f34eaa"/>
</p:tagLst>
</file>

<file path=ppt/theme/theme1.xml><?xml version="1.0" encoding="utf-8"?>
<a:theme xmlns:a="http://schemas.openxmlformats.org/drawingml/2006/main" name="Master – King Orange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71208096-0A2A-4640-A57B-F10E522164E3}"/>
    </a:ext>
  </a:extLst>
</a:theme>
</file>

<file path=ppt/theme/theme10.xml><?xml version="1.0" encoding="utf-8"?>
<a:theme xmlns:a="http://schemas.openxmlformats.org/drawingml/2006/main" name="Office Theme">
  <a:themeElements>
    <a:clrScheme name="King_Color">
      <a:dk1>
        <a:sysClr val="windowText" lastClr="000000"/>
      </a:dk1>
      <a:lt1>
        <a:sysClr val="window" lastClr="FFFFFF"/>
      </a:lt1>
      <a:dk2>
        <a:srgbClr val="C1C19D"/>
      </a:dk2>
      <a:lt2>
        <a:srgbClr val="F2F2EB"/>
      </a:lt2>
      <a:accent1>
        <a:srgbClr val="FF96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C1C19D"/>
      </a:accent5>
      <a:accent6>
        <a:srgbClr val="94897A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 – Fresh Mint">
  <a:themeElements>
    <a:clrScheme name="King Green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F238A18F-14AD-4180-9E85-46130FCDB8CB}"/>
    </a:ext>
  </a:extLst>
</a:theme>
</file>

<file path=ppt/theme/theme3.xml><?xml version="1.0" encoding="utf-8"?>
<a:theme xmlns:a="http://schemas.openxmlformats.org/drawingml/2006/main" name="Master – Happy Pink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713E4CCF-EEA9-4FC9-8EC4-A7C1F1E93011}"/>
    </a:ext>
  </a:extLst>
</a:theme>
</file>

<file path=ppt/theme/theme4.xml><?xml version="1.0" encoding="utf-8"?>
<a:theme xmlns:a="http://schemas.openxmlformats.org/drawingml/2006/main" name="Master – Sunny Yellow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F7D294B6-E989-465A-A928-BD41C8DDED9F}"/>
    </a:ext>
  </a:extLst>
</a:theme>
</file>

<file path=ppt/theme/theme5.xml><?xml version="1.0" encoding="utf-8"?>
<a:theme xmlns:a="http://schemas.openxmlformats.org/drawingml/2006/main" name="Master – Warm Grey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5ECCDA74-4262-4929-A038-C9B7828B1199}"/>
    </a:ext>
  </a:extLst>
</a:theme>
</file>

<file path=ppt/theme/theme6.xml><?xml version="1.0" encoding="utf-8"?>
<a:theme xmlns:a="http://schemas.openxmlformats.org/drawingml/2006/main" name="Master – Cool Grey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98DBAC87-0C6F-4637-AF3A-BD09885D1E41}"/>
    </a:ext>
  </a:extLst>
</a:theme>
</file>

<file path=ppt/theme/theme7.xml><?xml version="1.0" encoding="utf-8"?>
<a:theme xmlns:a="http://schemas.openxmlformats.org/drawingml/2006/main" name="Orange Line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6198C458-0EBA-4881-9236-8F6CB70D0C62}"/>
    </a:ext>
  </a:extLst>
</a:theme>
</file>

<file path=ppt/theme/theme8.xml><?xml version="1.0" encoding="utf-8"?>
<a:theme xmlns:a="http://schemas.openxmlformats.org/drawingml/2006/main" name="Black Line">
  <a:themeElements>
    <a:clrScheme name="King">
      <a:dk1>
        <a:sysClr val="windowText" lastClr="000000"/>
      </a:dk1>
      <a:lt1>
        <a:sysClr val="window" lastClr="FFFFFF"/>
      </a:lt1>
      <a:dk2>
        <a:srgbClr val="AAA293"/>
      </a:dk2>
      <a:lt2>
        <a:srgbClr val="F2F2EB"/>
      </a:lt2>
      <a:accent1>
        <a:srgbClr val="FF6A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AAA293"/>
      </a:accent5>
      <a:accent6>
        <a:srgbClr val="464646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lIns="0" tIns="0" rIns="0" bIns="0"/>
      <a:lstStyle>
        <a:defPPr>
          <a:defRPr sz="1600" dirty="0" smtClean="0">
            <a:solidFill>
              <a:srgbClr val="404040"/>
            </a:solidFill>
          </a:defRPr>
        </a:defPPr>
      </a:lstStyle>
    </a:txDef>
  </a:objectDefaults>
  <a:extraClrSchemeLst/>
  <a:custClrLst>
    <a:custClr name="King Orange 100%">
      <a:srgbClr val="FF6A00"/>
    </a:custClr>
    <a:custClr name="King Orange 80%">
      <a:srgbClr val="FF8833"/>
    </a:custClr>
    <a:custClr name="King Orange 60%">
      <a:srgbClr val="FFA666"/>
    </a:custClr>
    <a:custClr name="King Orange 40%">
      <a:srgbClr val="FFC399"/>
    </a:custClr>
    <a:custClr name="King Fresh Mint 100%">
      <a:srgbClr val="00B67D"/>
    </a:custClr>
    <a:custClr name="King Fresh Mint 80%">
      <a:srgbClr val="33C596"/>
    </a:custClr>
    <a:custClr name="King Fresh Mint 60%">
      <a:srgbClr val="66D3B0"/>
    </a:custClr>
    <a:custClr name="King Fresh Mint 40%">
      <a:srgbClr val="99E2CB"/>
    </a:custClr>
    <a:custClr name="King Happy Pink 100%">
      <a:srgbClr val="FA4092"/>
    </a:custClr>
    <a:custClr name="King Happy Pink 80%">
      <a:srgbClr val="FA66A8"/>
    </a:custClr>
    <a:custClr name="King Happy Pink 60%">
      <a:srgbClr val="FB8CBE"/>
    </a:custClr>
    <a:custClr name="King Happy Pink 40%">
      <a:srgbClr val="FDB3D3"/>
    </a:custClr>
    <a:custClr name="King Sunny Yellow 100%">
      <a:srgbClr val="FFC000"/>
    </a:custClr>
    <a:custClr name="King Sunny Yellow 80%">
      <a:srgbClr val="FFCD33"/>
    </a:custClr>
    <a:custClr name="King Sunny Yellow 60%">
      <a:srgbClr val="FFD966"/>
    </a:custClr>
    <a:custClr name="King Sunny Yellow 40%">
      <a:srgbClr val="FFE699"/>
    </a:custClr>
    <a:custClr name="King Warm Grey 100%">
      <a:srgbClr val="AAA293"/>
    </a:custClr>
    <a:custClr name="King Warm Grey 80%">
      <a:srgbClr val="BBB5A9"/>
    </a:custClr>
    <a:custClr name="King Warm Grey 60%">
      <a:srgbClr val="CCC7BE"/>
    </a:custClr>
    <a:custClr name="King Warm Grey 40%">
      <a:srgbClr val="DDDAD4"/>
    </a:custClr>
    <a:custClr name="King Cool Grey 100%">
      <a:srgbClr val="464646"/>
    </a:custClr>
    <a:custClr name="King Cool Grey 80%">
      <a:srgbClr val="6B6B6B"/>
    </a:custClr>
    <a:custClr name="King Cool Grey 60%">
      <a:srgbClr val="909090"/>
    </a:custClr>
    <a:custClr name="King Cool Grey 40%">
      <a:srgbClr val="B5B5B5"/>
    </a:custClr>
    <a:custClr name="King Royal White 100%">
      <a:srgbClr val="F7F4EF"/>
    </a:custClr>
  </a:custClrLst>
  <a:extLst>
    <a:ext uri="{05A4C25C-085E-4340-85A3-A5531E510DB2}">
      <thm15:themeFamily xmlns:thm15="http://schemas.microsoft.com/office/thememl/2012/main" name="king_PPTemplate_v3.4.potx" id="{C7C66B35-780A-44A1-A2D3-E86171EB6967}" vid="{9ACBB74D-40D4-4787-960D-7A85C1ED3B23}"/>
    </a:ext>
  </a:extLst>
</a:theme>
</file>

<file path=ppt/theme/theme9.xml><?xml version="1.0" encoding="utf-8"?>
<a:theme xmlns:a="http://schemas.openxmlformats.org/drawingml/2006/main" name="Office Theme">
  <a:themeElements>
    <a:clrScheme name="King_Color">
      <a:dk1>
        <a:sysClr val="windowText" lastClr="000000"/>
      </a:dk1>
      <a:lt1>
        <a:sysClr val="window" lastClr="FFFFFF"/>
      </a:lt1>
      <a:dk2>
        <a:srgbClr val="C1C19D"/>
      </a:dk2>
      <a:lt2>
        <a:srgbClr val="F2F2EB"/>
      </a:lt2>
      <a:accent1>
        <a:srgbClr val="FF9600"/>
      </a:accent1>
      <a:accent2>
        <a:srgbClr val="00B67D"/>
      </a:accent2>
      <a:accent3>
        <a:srgbClr val="FA4092"/>
      </a:accent3>
      <a:accent4>
        <a:srgbClr val="FFC000"/>
      </a:accent4>
      <a:accent5>
        <a:srgbClr val="C1C19D"/>
      </a:accent5>
      <a:accent6>
        <a:srgbClr val="94897A"/>
      </a:accent6>
      <a:hlink>
        <a:srgbClr val="00B67D"/>
      </a:hlink>
      <a:folHlink>
        <a:srgbClr val="800080"/>
      </a:folHlink>
    </a:clrScheme>
    <a:fontScheme name="King_Font">
      <a:majorFont>
        <a:latin typeface="Super Grotesk Offc Pro"/>
        <a:ea typeface=""/>
        <a:cs typeface=""/>
      </a:majorFont>
      <a:minorFont>
        <a:latin typeface="Super Grotesk Offc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king_PPTemplate_v3.4</Template>
  <TotalTime>5266</TotalTime>
  <Words>594</Words>
  <Application>Microsoft Office PowerPoint</Application>
  <PresentationFormat>Widescreen</PresentationFormat>
  <Paragraphs>112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Super Grotesk Offc Pro</vt:lpstr>
      <vt:lpstr>Arial</vt:lpstr>
      <vt:lpstr>Master – King Orange</vt:lpstr>
      <vt:lpstr>Master – Fresh Mint</vt:lpstr>
      <vt:lpstr>Master – Happy Pink</vt:lpstr>
      <vt:lpstr>Master – Sunny Yellow</vt:lpstr>
      <vt:lpstr>Master – Warm Grey</vt:lpstr>
      <vt:lpstr>Master – Cool Grey</vt:lpstr>
      <vt:lpstr>Orange Line</vt:lpstr>
      <vt:lpstr>Black Line</vt:lpstr>
      <vt:lpstr>PowerPoint Presentation</vt:lpstr>
      <vt:lpstr>Business Performance Managers’ Case Study</vt:lpstr>
      <vt:lpstr>Farm Heroes Saga Healing Lives Test</vt:lpstr>
      <vt:lpstr>30 minute </vt:lpstr>
      <vt:lpstr>No Game Changer</vt:lpstr>
      <vt:lpstr>PowerPoint Presentation</vt:lpstr>
      <vt:lpstr>PowerPoint Presentation</vt:lpstr>
      <vt:lpstr>A Close Look</vt:lpstr>
      <vt:lpstr>30min </vt:lpstr>
      <vt:lpstr>5 min</vt:lpstr>
      <vt:lpstr>Why better engagement? </vt:lpstr>
      <vt:lpstr>Higher efficiency on progression</vt:lpstr>
      <vt:lpstr>Why higher gross booking?</vt:lpstr>
      <vt:lpstr>Better on-boarding experience</vt:lpstr>
      <vt:lpstr>Faster content consumption</vt:lpstr>
      <vt:lpstr>Higher gross booking might be an illusion</vt:lpstr>
      <vt:lpstr>What’s next?</vt:lpstr>
      <vt:lpstr>Maintain previous configuration</vt:lpstr>
      <vt:lpstr>More data to track </vt:lpstr>
    </vt:vector>
  </TitlesOfParts>
  <Company>King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Puiu Fatulescu</dc:creator>
  <cp:lastModifiedBy>Yan Dou</cp:lastModifiedBy>
  <cp:revision>149</cp:revision>
  <cp:lastPrinted>2015-11-04T13:26:34Z</cp:lastPrinted>
  <dcterms:created xsi:type="dcterms:W3CDTF">2017-07-05T12:46:16Z</dcterms:created>
  <dcterms:modified xsi:type="dcterms:W3CDTF">2017-09-21T11:29:38Z</dcterms:modified>
</cp:coreProperties>
</file>